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7559675" cy="106918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jXjonooNxQwCPfsiLYFjrK99Ina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1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23" autoAdjust="0"/>
    <p:restoredTop sz="94660"/>
  </p:normalViewPr>
  <p:slideViewPr>
    <p:cSldViewPr snapToGrid="0">
      <p:cViewPr>
        <p:scale>
          <a:sx n="125" d="100"/>
          <a:sy n="125" d="100"/>
        </p:scale>
        <p:origin x="1038" y="-2214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b75e4c2d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4b75e4c2d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557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2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sz="36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5602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sz="23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4583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3565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sz="16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75;g14b75e4c2d3_0_22">
            <a:extLst>
              <a:ext uri="{FF2B5EF4-FFF2-40B4-BE49-F238E27FC236}">
                <a16:creationId xmlns:a16="http://schemas.microsoft.com/office/drawing/2014/main" id="{9073AE0B-CC4F-B3B6-B127-F3E72F4496DF}"/>
              </a:ext>
            </a:extLst>
          </p:cNvPr>
          <p:cNvSpPr txBox="1"/>
          <p:nvPr/>
        </p:nvSpPr>
        <p:spPr>
          <a:xfrm>
            <a:off x="2846860" y="7425258"/>
            <a:ext cx="1603220" cy="3693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9l i 20 cl =           cl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4AFF0CAF-B24E-787C-659A-DDDE7B70B4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057" y="7452359"/>
            <a:ext cx="401789" cy="330041"/>
          </a:xfrm>
          <a:prstGeom prst="rect">
            <a:avLst/>
          </a:prstGeom>
        </p:spPr>
      </p:pic>
      <p:sp>
        <p:nvSpPr>
          <p:cNvPr id="4" name="Google Shape;175;g14b75e4c2d3_0_22">
            <a:extLst>
              <a:ext uri="{FF2B5EF4-FFF2-40B4-BE49-F238E27FC236}">
                <a16:creationId xmlns:a16="http://schemas.microsoft.com/office/drawing/2014/main" id="{AE0876DC-167D-EA2A-4B3B-E73D00AAA8DD}"/>
              </a:ext>
            </a:extLst>
          </p:cNvPr>
          <p:cNvSpPr txBox="1"/>
          <p:nvPr/>
        </p:nvSpPr>
        <p:spPr>
          <a:xfrm>
            <a:off x="804700" y="7432878"/>
            <a:ext cx="1603220" cy="3693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7l i 25 cl =           cl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11BE999-17D9-69C8-7B57-8BD11FB2C2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2897" y="7459979"/>
            <a:ext cx="401789" cy="330041"/>
          </a:xfrm>
          <a:prstGeom prst="rect">
            <a:avLst/>
          </a:prstGeom>
        </p:spPr>
      </p:pic>
      <p:sp>
        <p:nvSpPr>
          <p:cNvPr id="54" name="Google Shape;94;p2">
            <a:extLst>
              <a:ext uri="{FF2B5EF4-FFF2-40B4-BE49-F238E27FC236}">
                <a16:creationId xmlns:a16="http://schemas.microsoft.com/office/drawing/2014/main" id="{1CF25966-F2F9-E871-EAFA-2C988A7EBDEE}"/>
              </a:ext>
            </a:extLst>
          </p:cNvPr>
          <p:cNvSpPr/>
          <p:nvPr/>
        </p:nvSpPr>
        <p:spPr>
          <a:xfrm>
            <a:off x="2839090" y="9622005"/>
            <a:ext cx="688969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175;g14b75e4c2d3_0_22">
            <a:extLst>
              <a:ext uri="{FF2B5EF4-FFF2-40B4-BE49-F238E27FC236}">
                <a16:creationId xmlns:a16="http://schemas.microsoft.com/office/drawing/2014/main" id="{382834B5-AAAF-C910-D31F-21156128E25E}"/>
              </a:ext>
            </a:extLst>
          </p:cNvPr>
          <p:cNvSpPr txBox="1"/>
          <p:nvPr/>
        </p:nvSpPr>
        <p:spPr>
          <a:xfrm>
            <a:off x="1871500" y="9589338"/>
            <a:ext cx="4437532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Li </a:t>
            </a:r>
            <a:r>
              <a:rPr lang="ca-ES" sz="1200" dirty="0" err="1"/>
              <a:t>quedarán</a:t>
            </a:r>
            <a:r>
              <a:rPr lang="ca-ES" sz="1200" dirty="0"/>
              <a:t>                    d’aigua en la botella. </a:t>
            </a:r>
          </a:p>
        </p:txBody>
      </p:sp>
      <p:pic>
        <p:nvPicPr>
          <p:cNvPr id="53" name="Imagen 52">
            <a:extLst>
              <a:ext uri="{FF2B5EF4-FFF2-40B4-BE49-F238E27FC236}">
                <a16:creationId xmlns:a16="http://schemas.microsoft.com/office/drawing/2014/main" id="{4EECD942-13B0-54CC-6652-5E34984ECA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985" y="8725501"/>
            <a:ext cx="808140" cy="1577266"/>
          </a:xfrm>
          <a:prstGeom prst="rect">
            <a:avLst/>
          </a:prstGeom>
        </p:spPr>
      </p:pic>
      <p:pic>
        <p:nvPicPr>
          <p:cNvPr id="44" name="Imagen 43">
            <a:extLst>
              <a:ext uri="{FF2B5EF4-FFF2-40B4-BE49-F238E27FC236}">
                <a16:creationId xmlns:a16="http://schemas.microsoft.com/office/drawing/2014/main" id="{2B6800BF-63FC-0057-153A-35C2AAF77D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386" y="7760657"/>
            <a:ext cx="1428215" cy="569806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6D875521-B269-DCEA-A52A-6EBE9216E0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4764" y="7715558"/>
            <a:ext cx="1246072" cy="554654"/>
          </a:xfrm>
          <a:prstGeom prst="rect">
            <a:avLst/>
          </a:prstGeom>
        </p:spPr>
      </p:pic>
      <p:sp>
        <p:nvSpPr>
          <p:cNvPr id="35" name="Google Shape;94;p2">
            <a:extLst>
              <a:ext uri="{FF2B5EF4-FFF2-40B4-BE49-F238E27FC236}">
                <a16:creationId xmlns:a16="http://schemas.microsoft.com/office/drawing/2014/main" id="{CFF467A1-1F9A-2F74-30F1-B599DBE31CC9}"/>
              </a:ext>
            </a:extLst>
          </p:cNvPr>
          <p:cNvSpPr/>
          <p:nvPr/>
        </p:nvSpPr>
        <p:spPr>
          <a:xfrm>
            <a:off x="3916339" y="6245322"/>
            <a:ext cx="437651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94;p2">
            <a:extLst>
              <a:ext uri="{FF2B5EF4-FFF2-40B4-BE49-F238E27FC236}">
                <a16:creationId xmlns:a16="http://schemas.microsoft.com/office/drawing/2014/main" id="{9A6AA947-46B5-134D-6E42-A1DD5D782D77}"/>
              </a:ext>
            </a:extLst>
          </p:cNvPr>
          <p:cNvSpPr/>
          <p:nvPr/>
        </p:nvSpPr>
        <p:spPr>
          <a:xfrm>
            <a:off x="1604269" y="6214463"/>
            <a:ext cx="437651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94;p2">
            <a:extLst>
              <a:ext uri="{FF2B5EF4-FFF2-40B4-BE49-F238E27FC236}">
                <a16:creationId xmlns:a16="http://schemas.microsoft.com/office/drawing/2014/main" id="{3E23F24F-B524-9DD1-889E-ACD44F80AD2C}"/>
              </a:ext>
            </a:extLst>
          </p:cNvPr>
          <p:cNvSpPr/>
          <p:nvPr/>
        </p:nvSpPr>
        <p:spPr>
          <a:xfrm>
            <a:off x="4546254" y="3115369"/>
            <a:ext cx="348526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2"/>
          <p:cNvSpPr/>
          <p:nvPr/>
        </p:nvSpPr>
        <p:spPr>
          <a:xfrm>
            <a:off x="-6288" y="10213646"/>
            <a:ext cx="7559675" cy="478167"/>
          </a:xfrm>
          <a:prstGeom prst="rect">
            <a:avLst/>
          </a:prstGeom>
          <a:solidFill>
            <a:srgbClr val="009ED0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038969" y="10343204"/>
            <a:ext cx="804656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628560" y="584196"/>
            <a:ext cx="4082588" cy="41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2"/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92" name="Google Shape;92;p2"/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96" name="Google Shape;96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528463" y="2110112"/>
            <a:ext cx="6158196" cy="34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</a:rPr>
              <a:t>1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Quants gots pots omplir amb un bric de llet? (1 punt).</a:t>
            </a:r>
          </a:p>
        </p:txBody>
      </p:sp>
      <p:sp>
        <p:nvSpPr>
          <p:cNvPr id="101" name="Google Shape;101;p2"/>
          <p:cNvSpPr txBox="1"/>
          <p:nvPr/>
        </p:nvSpPr>
        <p:spPr>
          <a:xfrm>
            <a:off x="536136" y="5500758"/>
            <a:ext cx="6147444" cy="270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</a:rPr>
              <a:t>3. 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Indica la quantitat d’aigua que conté cada recipient (1 punt):</a:t>
            </a:r>
          </a:p>
        </p:txBody>
      </p:sp>
      <p:sp>
        <p:nvSpPr>
          <p:cNvPr id="102" name="Google Shape;102;p2"/>
          <p:cNvSpPr txBox="1"/>
          <p:nvPr/>
        </p:nvSpPr>
        <p:spPr>
          <a:xfrm>
            <a:off x="549759" y="3945090"/>
            <a:ext cx="6158100" cy="351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2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Pinta el pitxer per a omplir-lo fins als 450 ml (1 punt).</a:t>
            </a:r>
          </a:p>
        </p:txBody>
      </p:sp>
      <p:sp>
        <p:nvSpPr>
          <p:cNvPr id="119" name="Google Shape;119;p2"/>
          <p:cNvSpPr txBox="1"/>
          <p:nvPr/>
        </p:nvSpPr>
        <p:spPr>
          <a:xfrm>
            <a:off x="312289" y="10311016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10 4t. Pàgina 1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144;p2">
            <a:extLst>
              <a:ext uri="{FF2B5EF4-FFF2-40B4-BE49-F238E27FC236}">
                <a16:creationId xmlns:a16="http://schemas.microsoft.com/office/drawing/2014/main" id="{BEE47EDD-7D0A-E9CC-3801-23F380E8840A}"/>
              </a:ext>
            </a:extLst>
          </p:cNvPr>
          <p:cNvSpPr txBox="1"/>
          <p:nvPr/>
        </p:nvSpPr>
        <p:spPr>
          <a:xfrm>
            <a:off x="530038" y="8337401"/>
            <a:ext cx="6085593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5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Marta té una botella de 2 l d’aigua. Si n’ha begut 100 cl, quants litres li queden en la botella? (1 punt).</a:t>
            </a:r>
          </a:p>
        </p:txBody>
      </p:sp>
      <p:sp>
        <p:nvSpPr>
          <p:cNvPr id="72" name="Google Shape;102;p2">
            <a:extLst>
              <a:ext uri="{FF2B5EF4-FFF2-40B4-BE49-F238E27FC236}">
                <a16:creationId xmlns:a16="http://schemas.microsoft.com/office/drawing/2014/main" id="{188157AB-4313-BF47-953D-3EB723ED6A59}"/>
              </a:ext>
            </a:extLst>
          </p:cNvPr>
          <p:cNvSpPr txBox="1"/>
          <p:nvPr/>
        </p:nvSpPr>
        <p:spPr>
          <a:xfrm>
            <a:off x="525480" y="7018482"/>
            <a:ext cx="6158100" cy="351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4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ca-ES" sz="1200" b="1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Convertix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a centilitres estes mesures de capacitat (1 punt):</a:t>
            </a:r>
          </a:p>
        </p:txBody>
      </p:sp>
      <p:sp>
        <p:nvSpPr>
          <p:cNvPr id="25" name="Google Shape;175;g14b75e4c2d3_0_22">
            <a:extLst>
              <a:ext uri="{FF2B5EF4-FFF2-40B4-BE49-F238E27FC236}">
                <a16:creationId xmlns:a16="http://schemas.microsoft.com/office/drawing/2014/main" id="{633CD227-3707-4A39-1D8A-985B3A40E34D}"/>
              </a:ext>
            </a:extLst>
          </p:cNvPr>
          <p:cNvSpPr txBox="1"/>
          <p:nvPr/>
        </p:nvSpPr>
        <p:spPr>
          <a:xfrm>
            <a:off x="2313550" y="3085391"/>
            <a:ext cx="4437532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Amb un bric de llet pots omplir            gots.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F381B8B-2D10-EF06-EA90-AF42EF49B3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8593" y="2336543"/>
            <a:ext cx="599462" cy="115368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AC31CA5-318B-AA59-90F2-A31E3540EF3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62532" y="2791300"/>
            <a:ext cx="371805" cy="64033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BFC96E9-772A-E3A5-1FA4-192638854FB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1634" y="4300616"/>
            <a:ext cx="1158126" cy="1161096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A3F11E00-9306-54CA-566B-D24BDFC1CA2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7709" y="5802235"/>
            <a:ext cx="830725" cy="806990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F1940171-AE2B-F677-46B5-917AFA003CD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98085" y="5789819"/>
            <a:ext cx="816515" cy="811195"/>
          </a:xfrm>
          <a:prstGeom prst="rect">
            <a:avLst/>
          </a:prstGeom>
        </p:spPr>
      </p:pic>
      <p:sp>
        <p:nvSpPr>
          <p:cNvPr id="38" name="Google Shape;175;g14b75e4c2d3_0_22">
            <a:extLst>
              <a:ext uri="{FF2B5EF4-FFF2-40B4-BE49-F238E27FC236}">
                <a16:creationId xmlns:a16="http://schemas.microsoft.com/office/drawing/2014/main" id="{02D279DA-2E5F-FC48-24D2-3E2AA8F1B8CA}"/>
              </a:ext>
            </a:extLst>
          </p:cNvPr>
          <p:cNvSpPr txBox="1"/>
          <p:nvPr/>
        </p:nvSpPr>
        <p:spPr>
          <a:xfrm>
            <a:off x="2014452" y="6200797"/>
            <a:ext cx="379341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ml</a:t>
            </a:r>
          </a:p>
        </p:txBody>
      </p:sp>
      <p:sp>
        <p:nvSpPr>
          <p:cNvPr id="39" name="Google Shape;175;g14b75e4c2d3_0_22">
            <a:extLst>
              <a:ext uri="{FF2B5EF4-FFF2-40B4-BE49-F238E27FC236}">
                <a16:creationId xmlns:a16="http://schemas.microsoft.com/office/drawing/2014/main" id="{ED9D6C87-8B83-406A-5641-4EACCEFD1E5D}"/>
              </a:ext>
            </a:extLst>
          </p:cNvPr>
          <p:cNvSpPr txBox="1"/>
          <p:nvPr/>
        </p:nvSpPr>
        <p:spPr>
          <a:xfrm>
            <a:off x="4331807" y="6216627"/>
            <a:ext cx="379341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ml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175;g14b75e4c2d3_0_22">
            <a:extLst>
              <a:ext uri="{FF2B5EF4-FFF2-40B4-BE49-F238E27FC236}">
                <a16:creationId xmlns:a16="http://schemas.microsoft.com/office/drawing/2014/main" id="{C1C726CC-8B21-8A54-99C9-62DA8F0B17BE}"/>
              </a:ext>
            </a:extLst>
          </p:cNvPr>
          <p:cNvSpPr txBox="1"/>
          <p:nvPr/>
        </p:nvSpPr>
        <p:spPr>
          <a:xfrm>
            <a:off x="4378823" y="9087953"/>
            <a:ext cx="953649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1 gram </a:t>
            </a:r>
          </a:p>
        </p:txBody>
      </p:sp>
      <p:sp>
        <p:nvSpPr>
          <p:cNvPr id="13" name="Google Shape;167;g14b75e4c2d3_0_22">
            <a:extLst>
              <a:ext uri="{FF2B5EF4-FFF2-40B4-BE49-F238E27FC236}">
                <a16:creationId xmlns:a16="http://schemas.microsoft.com/office/drawing/2014/main" id="{02676C22-7072-4447-B661-A63224DDD9A9}"/>
              </a:ext>
            </a:extLst>
          </p:cNvPr>
          <p:cNvSpPr/>
          <p:nvPr/>
        </p:nvSpPr>
        <p:spPr>
          <a:xfrm>
            <a:off x="1485848" y="5972553"/>
            <a:ext cx="3564899" cy="342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8BFDB2A-CDE1-92B4-ADC0-ED059F8F4D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397" y="2531061"/>
            <a:ext cx="2008187" cy="1315709"/>
          </a:xfrm>
          <a:prstGeom prst="rect">
            <a:avLst/>
          </a:prstGeom>
        </p:spPr>
      </p:pic>
      <p:sp>
        <p:nvSpPr>
          <p:cNvPr id="39" name="Google Shape;167;g14b75e4c2d3_0_22">
            <a:extLst>
              <a:ext uri="{FF2B5EF4-FFF2-40B4-BE49-F238E27FC236}">
                <a16:creationId xmlns:a16="http://schemas.microsoft.com/office/drawing/2014/main" id="{ED8FF25B-2749-7E4A-131E-1EF438C55FA9}"/>
              </a:ext>
            </a:extLst>
          </p:cNvPr>
          <p:cNvSpPr/>
          <p:nvPr/>
        </p:nvSpPr>
        <p:spPr>
          <a:xfrm>
            <a:off x="553414" y="4563044"/>
            <a:ext cx="6323151" cy="342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g14b75e4c2d3_0_22"/>
          <p:cNvSpPr/>
          <p:nvPr/>
        </p:nvSpPr>
        <p:spPr>
          <a:xfrm>
            <a:off x="15548" y="10293734"/>
            <a:ext cx="7559700" cy="393665"/>
          </a:xfrm>
          <a:prstGeom prst="rect">
            <a:avLst/>
          </a:prstGeom>
          <a:solidFill>
            <a:srgbClr val="009ED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14b75e4c2d3_0_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60401" y="10404430"/>
            <a:ext cx="804658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14b75e4c2d3_0_22"/>
          <p:cNvSpPr txBox="1"/>
          <p:nvPr/>
        </p:nvSpPr>
        <p:spPr>
          <a:xfrm>
            <a:off x="628560" y="584196"/>
            <a:ext cx="40827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g14b75e4c2d3_0_22"/>
          <p:cNvGrpSpPr/>
          <p:nvPr/>
        </p:nvGrpSpPr>
        <p:grpSpPr>
          <a:xfrm>
            <a:off x="628560" y="1003437"/>
            <a:ext cx="6215188" cy="701722"/>
            <a:chOff x="628560" y="1057503"/>
            <a:chExt cx="6215188" cy="701722"/>
          </a:xfrm>
        </p:grpSpPr>
        <p:sp>
          <p:nvSpPr>
            <p:cNvPr id="165" name="Google Shape;165;g14b75e4c2d3_0_22"/>
            <p:cNvSpPr/>
            <p:nvPr/>
          </p:nvSpPr>
          <p:spPr>
            <a:xfrm>
              <a:off x="731634" y="1408225"/>
              <a:ext cx="3753900" cy="351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14b75e4c2d3_0_22"/>
            <p:cNvSpPr txBox="1"/>
            <p:nvPr/>
          </p:nvSpPr>
          <p:spPr>
            <a:xfrm>
              <a:off x="628560" y="1057503"/>
              <a:ext cx="16575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167" name="Google Shape;167;g14b75e4c2d3_0_22"/>
            <p:cNvSpPr/>
            <p:nvPr/>
          </p:nvSpPr>
          <p:spPr>
            <a:xfrm>
              <a:off x="4855648" y="1408419"/>
              <a:ext cx="1988100" cy="342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14b75e4c2d3_0_22"/>
            <p:cNvSpPr txBox="1"/>
            <p:nvPr/>
          </p:nvSpPr>
          <p:spPr>
            <a:xfrm>
              <a:off x="4792446" y="1057503"/>
              <a:ext cx="18231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169" name="Google Shape;169;g14b75e4c2d3_0_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14b75e4c2d3_0_22"/>
          <p:cNvSpPr txBox="1"/>
          <p:nvPr/>
        </p:nvSpPr>
        <p:spPr>
          <a:xfrm>
            <a:off x="492404" y="3813044"/>
            <a:ext cx="61581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7. Pots omplir una garrafa de 5 l amb 12 botelles d’1 quart de litre? Justifica la resposta (1 punt).</a:t>
            </a:r>
          </a:p>
        </p:txBody>
      </p:sp>
      <p:sp>
        <p:nvSpPr>
          <p:cNvPr id="171" name="Google Shape;171;g14b75e4c2d3_0_22"/>
          <p:cNvSpPr txBox="1"/>
          <p:nvPr/>
        </p:nvSpPr>
        <p:spPr>
          <a:xfrm>
            <a:off x="498767" y="5429667"/>
            <a:ext cx="6562139" cy="2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8. Escriu 3 coses que pesen aproximadament 1 gram i 3 coses que pesen aproximadament 500 grams (1 punt).</a:t>
            </a:r>
          </a:p>
        </p:txBody>
      </p:sp>
      <p:sp>
        <p:nvSpPr>
          <p:cNvPr id="194" name="Google Shape;194;g14b75e4c2d3_0_22"/>
          <p:cNvSpPr txBox="1"/>
          <p:nvPr/>
        </p:nvSpPr>
        <p:spPr>
          <a:xfrm>
            <a:off x="498767" y="7237520"/>
            <a:ext cx="6642926" cy="298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9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ca-ES" sz="1200" b="1" dirty="0">
                <a:solidFill>
                  <a:srgbClr val="333333"/>
                </a:solidFill>
              </a:rPr>
              <a:t>Indica si són verdaderes o falses estes afirmacions 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punt):</a:t>
            </a:r>
          </a:p>
        </p:txBody>
      </p:sp>
      <p:sp>
        <p:nvSpPr>
          <p:cNvPr id="2" name="Google Shape;119;p2">
            <a:extLst>
              <a:ext uri="{FF2B5EF4-FFF2-40B4-BE49-F238E27FC236}">
                <a16:creationId xmlns:a16="http://schemas.microsoft.com/office/drawing/2014/main" id="{89B62489-7B46-8D1D-B761-AE0ADC84F2DF}"/>
              </a:ext>
            </a:extLst>
          </p:cNvPr>
          <p:cNvSpPr txBox="1"/>
          <p:nvPr/>
        </p:nvSpPr>
        <p:spPr>
          <a:xfrm>
            <a:off x="179942" y="10392340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10 4t. Pàgina 2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144;p2">
            <a:extLst>
              <a:ext uri="{FF2B5EF4-FFF2-40B4-BE49-F238E27FC236}">
                <a16:creationId xmlns:a16="http://schemas.microsoft.com/office/drawing/2014/main" id="{5C42DC43-8DF6-0D28-C5D7-B462BDECBE85}"/>
              </a:ext>
            </a:extLst>
          </p:cNvPr>
          <p:cNvSpPr txBox="1"/>
          <p:nvPr/>
        </p:nvSpPr>
        <p:spPr>
          <a:xfrm>
            <a:off x="520596" y="2233482"/>
            <a:ext cx="6323151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6. Completa (1 punt).</a:t>
            </a:r>
          </a:p>
        </p:txBody>
      </p:sp>
      <p:sp>
        <p:nvSpPr>
          <p:cNvPr id="31" name="Google Shape;194;g14b75e4c2d3_0_22">
            <a:extLst>
              <a:ext uri="{FF2B5EF4-FFF2-40B4-BE49-F238E27FC236}">
                <a16:creationId xmlns:a16="http://schemas.microsoft.com/office/drawing/2014/main" id="{F17F8CC5-6710-1CA1-5DCC-83DD38CD6EC3}"/>
              </a:ext>
            </a:extLst>
          </p:cNvPr>
          <p:cNvSpPr txBox="1"/>
          <p:nvPr/>
        </p:nvSpPr>
        <p:spPr>
          <a:xfrm>
            <a:off x="509998" y="8574399"/>
            <a:ext cx="5878774" cy="298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10. </a:t>
            </a:r>
            <a:r>
              <a:rPr lang="ca-ES" sz="1200" b="1">
                <a:solidFill>
                  <a:srgbClr val="333333"/>
                </a:solidFill>
              </a:rPr>
              <a:t>Encercla la mesura adequada en cada cas 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punt).</a:t>
            </a:r>
          </a:p>
        </p:txBody>
      </p:sp>
      <p:sp>
        <p:nvSpPr>
          <p:cNvPr id="15" name="Google Shape;167;g14b75e4c2d3_0_22">
            <a:extLst>
              <a:ext uri="{FF2B5EF4-FFF2-40B4-BE49-F238E27FC236}">
                <a16:creationId xmlns:a16="http://schemas.microsoft.com/office/drawing/2014/main" id="{11346BDB-DAB5-88AE-B336-4894D4BA2845}"/>
              </a:ext>
            </a:extLst>
          </p:cNvPr>
          <p:cNvSpPr/>
          <p:nvPr/>
        </p:nvSpPr>
        <p:spPr>
          <a:xfrm>
            <a:off x="1768912" y="6467562"/>
            <a:ext cx="3564899" cy="342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5;g14b75e4c2d3_0_22">
            <a:extLst>
              <a:ext uri="{FF2B5EF4-FFF2-40B4-BE49-F238E27FC236}">
                <a16:creationId xmlns:a16="http://schemas.microsoft.com/office/drawing/2014/main" id="{0F3EE89C-A7EE-0958-449C-923393ED7E7F}"/>
              </a:ext>
            </a:extLst>
          </p:cNvPr>
          <p:cNvSpPr txBox="1"/>
          <p:nvPr/>
        </p:nvSpPr>
        <p:spPr>
          <a:xfrm>
            <a:off x="546422" y="5981487"/>
            <a:ext cx="1058068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1 gram </a:t>
            </a:r>
            <a:r>
              <a:rPr lang="ca-ES" sz="1200">
                <a:sym typeface="Wingdings" panose="05000000000000000000" pitchFamily="2" charset="2"/>
              </a:rPr>
              <a:t></a:t>
            </a:r>
          </a:p>
        </p:txBody>
      </p:sp>
      <p:sp>
        <p:nvSpPr>
          <p:cNvPr id="18" name="Google Shape;175;g14b75e4c2d3_0_22">
            <a:extLst>
              <a:ext uri="{FF2B5EF4-FFF2-40B4-BE49-F238E27FC236}">
                <a16:creationId xmlns:a16="http://schemas.microsoft.com/office/drawing/2014/main" id="{710509EC-4B78-ABEA-73D0-D6FDE9286126}"/>
              </a:ext>
            </a:extLst>
          </p:cNvPr>
          <p:cNvSpPr txBox="1"/>
          <p:nvPr/>
        </p:nvSpPr>
        <p:spPr>
          <a:xfrm>
            <a:off x="567418" y="6467325"/>
            <a:ext cx="1271953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500 grams </a:t>
            </a:r>
            <a:r>
              <a:rPr lang="ca-ES" sz="1200">
                <a:sym typeface="Wingdings" panose="05000000000000000000" pitchFamily="2" charset="2"/>
              </a:rPr>
              <a:t></a:t>
            </a:r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5DD02D89-CE2A-F5B3-809E-E26E1E34840D}"/>
              </a:ext>
            </a:extLst>
          </p:cNvPr>
          <p:cNvSpPr/>
          <p:nvPr/>
        </p:nvSpPr>
        <p:spPr>
          <a:xfrm>
            <a:off x="628560" y="7592432"/>
            <a:ext cx="163920" cy="16529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397129D8-F77E-97A1-7139-9E5AB4754676}"/>
              </a:ext>
            </a:extLst>
          </p:cNvPr>
          <p:cNvSpPr/>
          <p:nvPr/>
        </p:nvSpPr>
        <p:spPr>
          <a:xfrm>
            <a:off x="628560" y="7874113"/>
            <a:ext cx="163920" cy="16529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Google Shape;175;g14b75e4c2d3_0_22">
            <a:extLst>
              <a:ext uri="{FF2B5EF4-FFF2-40B4-BE49-F238E27FC236}">
                <a16:creationId xmlns:a16="http://schemas.microsoft.com/office/drawing/2014/main" id="{545A6513-FAB8-E31A-761B-C2986AC254A7}"/>
              </a:ext>
            </a:extLst>
          </p:cNvPr>
          <p:cNvSpPr txBox="1"/>
          <p:nvPr/>
        </p:nvSpPr>
        <p:spPr>
          <a:xfrm>
            <a:off x="821333" y="7510537"/>
            <a:ext cx="2913837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8 quilos equivalen a 80 quarts de quilo.</a:t>
            </a:r>
          </a:p>
        </p:txBody>
      </p:sp>
      <p:sp>
        <p:nvSpPr>
          <p:cNvPr id="25" name="Google Shape;175;g14b75e4c2d3_0_22">
            <a:extLst>
              <a:ext uri="{FF2B5EF4-FFF2-40B4-BE49-F238E27FC236}">
                <a16:creationId xmlns:a16="http://schemas.microsoft.com/office/drawing/2014/main" id="{200F4DA8-177F-540C-A645-D8FC59B619A6}"/>
              </a:ext>
            </a:extLst>
          </p:cNvPr>
          <p:cNvSpPr txBox="1"/>
          <p:nvPr/>
        </p:nvSpPr>
        <p:spPr>
          <a:xfrm>
            <a:off x="809966" y="7807449"/>
            <a:ext cx="2969871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4 quarts de quilo equivalen a 2 quilos.</a:t>
            </a: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ADBD3F34-FFC7-B8F1-5B83-2C61C1C805B9}"/>
              </a:ext>
            </a:extLst>
          </p:cNvPr>
          <p:cNvSpPr/>
          <p:nvPr/>
        </p:nvSpPr>
        <p:spPr>
          <a:xfrm>
            <a:off x="3700426" y="7609189"/>
            <a:ext cx="163920" cy="16529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Rectángulo: esquinas redondeadas 26">
            <a:extLst>
              <a:ext uri="{FF2B5EF4-FFF2-40B4-BE49-F238E27FC236}">
                <a16:creationId xmlns:a16="http://schemas.microsoft.com/office/drawing/2014/main" id="{D078DF9D-3384-B894-1F8D-437049C3E268}"/>
              </a:ext>
            </a:extLst>
          </p:cNvPr>
          <p:cNvSpPr/>
          <p:nvPr/>
        </p:nvSpPr>
        <p:spPr>
          <a:xfrm>
            <a:off x="3700426" y="7890870"/>
            <a:ext cx="163920" cy="16529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Google Shape;175;g14b75e4c2d3_0_22">
            <a:extLst>
              <a:ext uri="{FF2B5EF4-FFF2-40B4-BE49-F238E27FC236}">
                <a16:creationId xmlns:a16="http://schemas.microsoft.com/office/drawing/2014/main" id="{CCCDC860-AFD1-B06D-DB04-AF130B6F1480}"/>
              </a:ext>
            </a:extLst>
          </p:cNvPr>
          <p:cNvSpPr txBox="1"/>
          <p:nvPr/>
        </p:nvSpPr>
        <p:spPr>
          <a:xfrm>
            <a:off x="3893199" y="7527294"/>
            <a:ext cx="2752447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2 mitjos quilos equivalen a 1 quilo.</a:t>
            </a:r>
          </a:p>
        </p:txBody>
      </p:sp>
      <p:sp>
        <p:nvSpPr>
          <p:cNvPr id="29" name="Google Shape;175;g14b75e4c2d3_0_22">
            <a:extLst>
              <a:ext uri="{FF2B5EF4-FFF2-40B4-BE49-F238E27FC236}">
                <a16:creationId xmlns:a16="http://schemas.microsoft.com/office/drawing/2014/main" id="{65B0AF22-2014-EDBD-F0D1-AE82F1E331DD}"/>
              </a:ext>
            </a:extLst>
          </p:cNvPr>
          <p:cNvSpPr txBox="1"/>
          <p:nvPr/>
        </p:nvSpPr>
        <p:spPr>
          <a:xfrm>
            <a:off x="3881832" y="7824206"/>
            <a:ext cx="3259861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6 quarts de quilo equivalen a 1 quilo i mig.</a:t>
            </a:r>
          </a:p>
        </p:txBody>
      </p:sp>
      <p:pic>
        <p:nvPicPr>
          <p:cNvPr id="49" name="Imagen 48">
            <a:extLst>
              <a:ext uri="{FF2B5EF4-FFF2-40B4-BE49-F238E27FC236}">
                <a16:creationId xmlns:a16="http://schemas.microsoft.com/office/drawing/2014/main" id="{BC6ADBE1-829C-8AE8-60F3-193AC22D75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8823" y="8886717"/>
            <a:ext cx="689559" cy="1083593"/>
          </a:xfrm>
          <a:prstGeom prst="rect">
            <a:avLst/>
          </a:prstGeom>
        </p:spPr>
      </p:pic>
      <p:sp>
        <p:nvSpPr>
          <p:cNvPr id="50" name="Google Shape;175;g14b75e4c2d3_0_22">
            <a:extLst>
              <a:ext uri="{FF2B5EF4-FFF2-40B4-BE49-F238E27FC236}">
                <a16:creationId xmlns:a16="http://schemas.microsoft.com/office/drawing/2014/main" id="{7E142082-9D6B-88BB-9F8C-4EF25FDEAA1C}"/>
              </a:ext>
            </a:extLst>
          </p:cNvPr>
          <p:cNvSpPr txBox="1"/>
          <p:nvPr/>
        </p:nvSpPr>
        <p:spPr>
          <a:xfrm>
            <a:off x="1485848" y="9068912"/>
            <a:ext cx="1028751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1 quilo</a:t>
            </a:r>
          </a:p>
        </p:txBody>
      </p:sp>
      <p:sp>
        <p:nvSpPr>
          <p:cNvPr id="51" name="Google Shape;175;g14b75e4c2d3_0_22">
            <a:extLst>
              <a:ext uri="{FF2B5EF4-FFF2-40B4-BE49-F238E27FC236}">
                <a16:creationId xmlns:a16="http://schemas.microsoft.com/office/drawing/2014/main" id="{22397992-0B29-723A-24B4-F47817F55A71}"/>
              </a:ext>
            </a:extLst>
          </p:cNvPr>
          <p:cNvSpPr txBox="1"/>
          <p:nvPr/>
        </p:nvSpPr>
        <p:spPr>
          <a:xfrm>
            <a:off x="1485848" y="9457255"/>
            <a:ext cx="1341172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10 mil·ligrams</a:t>
            </a:r>
          </a:p>
        </p:txBody>
      </p:sp>
      <p:pic>
        <p:nvPicPr>
          <p:cNvPr id="52" name="Imagen 51">
            <a:extLst>
              <a:ext uri="{FF2B5EF4-FFF2-40B4-BE49-F238E27FC236}">
                <a16:creationId xmlns:a16="http://schemas.microsoft.com/office/drawing/2014/main" id="{2443DCDE-C14A-72BF-81A2-CDE81AD84D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5908" y="8997158"/>
            <a:ext cx="788643" cy="882112"/>
          </a:xfrm>
          <a:prstGeom prst="rect">
            <a:avLst/>
          </a:prstGeom>
        </p:spPr>
      </p:pic>
      <p:sp>
        <p:nvSpPr>
          <p:cNvPr id="55" name="Google Shape;175;g14b75e4c2d3_0_22">
            <a:extLst>
              <a:ext uri="{FF2B5EF4-FFF2-40B4-BE49-F238E27FC236}">
                <a16:creationId xmlns:a16="http://schemas.microsoft.com/office/drawing/2014/main" id="{F069D1A9-228D-187B-56BB-9495213DA203}"/>
              </a:ext>
            </a:extLst>
          </p:cNvPr>
          <p:cNvSpPr txBox="1"/>
          <p:nvPr/>
        </p:nvSpPr>
        <p:spPr>
          <a:xfrm>
            <a:off x="4380161" y="9471824"/>
            <a:ext cx="1341172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1 mil·ligram</a:t>
            </a:r>
          </a:p>
        </p:txBody>
      </p:sp>
      <p:sp>
        <p:nvSpPr>
          <p:cNvPr id="11" name="Google Shape;175;g14b75e4c2d3_0_22">
            <a:extLst>
              <a:ext uri="{FF2B5EF4-FFF2-40B4-BE49-F238E27FC236}">
                <a16:creationId xmlns:a16="http://schemas.microsoft.com/office/drawing/2014/main" id="{59550038-A3CB-D80D-5FC0-8A609DF0E3EA}"/>
              </a:ext>
            </a:extLst>
          </p:cNvPr>
          <p:cNvSpPr txBox="1"/>
          <p:nvPr/>
        </p:nvSpPr>
        <p:spPr>
          <a:xfrm>
            <a:off x="667540" y="2571318"/>
            <a:ext cx="513560" cy="3385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000" dirty="0"/>
              <a:t>litres</a:t>
            </a:r>
          </a:p>
        </p:txBody>
      </p:sp>
      <p:sp>
        <p:nvSpPr>
          <p:cNvPr id="20" name="Google Shape;175;g14b75e4c2d3_0_22">
            <a:extLst>
              <a:ext uri="{FF2B5EF4-FFF2-40B4-BE49-F238E27FC236}">
                <a16:creationId xmlns:a16="http://schemas.microsoft.com/office/drawing/2014/main" id="{796D3C87-DCBC-4AF0-1386-88A261C37EB0}"/>
              </a:ext>
            </a:extLst>
          </p:cNvPr>
          <p:cNvSpPr txBox="1"/>
          <p:nvPr/>
        </p:nvSpPr>
        <p:spPr>
          <a:xfrm>
            <a:off x="1223800" y="2479878"/>
            <a:ext cx="658340" cy="492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000" dirty="0"/>
              <a:t>mitjos litres </a:t>
            </a:r>
          </a:p>
        </p:txBody>
      </p:sp>
      <p:sp>
        <p:nvSpPr>
          <p:cNvPr id="21" name="Google Shape;175;g14b75e4c2d3_0_22">
            <a:extLst>
              <a:ext uri="{FF2B5EF4-FFF2-40B4-BE49-F238E27FC236}">
                <a16:creationId xmlns:a16="http://schemas.microsoft.com/office/drawing/2014/main" id="{086DFAB6-9DC3-7858-7F4F-2DE688EDC9E9}"/>
              </a:ext>
            </a:extLst>
          </p:cNvPr>
          <p:cNvSpPr txBox="1"/>
          <p:nvPr/>
        </p:nvSpPr>
        <p:spPr>
          <a:xfrm>
            <a:off x="1909600" y="2495118"/>
            <a:ext cx="658340" cy="492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000" dirty="0"/>
              <a:t>quarts de litres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830228A-D0C1-4B2A-9C70-C9C55A606E9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FFD4FCC-2F9D-47C1-ACED-EC34E3B7D9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4C0C7DF-F650-4A43-8E77-A2F67BCD010B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6713</TotalTime>
  <Words>297</Words>
  <Application>Microsoft Office PowerPoint</Application>
  <PresentationFormat>Personalizado</PresentationFormat>
  <Paragraphs>37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 de Wit</dc:creator>
  <cp:lastModifiedBy>Cristobal Espinosa</cp:lastModifiedBy>
  <cp:revision>49</cp:revision>
  <dcterms:created xsi:type="dcterms:W3CDTF">2022-01-03T10:00:59Z</dcterms:created>
  <dcterms:modified xsi:type="dcterms:W3CDTF">2024-12-13T08:16:02Z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