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50" d="100"/>
          <a:sy n="150" d="100"/>
        </p:scale>
        <p:origin x="444" y="-584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6">
            <a:extLst>
              <a:ext uri="{FF2B5EF4-FFF2-40B4-BE49-F238E27FC236}">
                <a16:creationId xmlns:a16="http://schemas.microsoft.com/office/drawing/2014/main" id="{A26F0CF7-61EF-AB77-51FC-B75200D53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6018" y="8951141"/>
            <a:ext cx="961659" cy="142875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EA8324EF-4279-F070-303F-A4A4F2274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149" y="7957509"/>
            <a:ext cx="1632489" cy="60290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BF06766-C574-78AC-FF7E-C65CC8C4B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73" y="7583814"/>
            <a:ext cx="1500328" cy="614169"/>
          </a:xfrm>
          <a:prstGeom prst="rect">
            <a:avLst/>
          </a:prstGeom>
        </p:spPr>
      </p:pic>
      <p:sp>
        <p:nvSpPr>
          <p:cNvPr id="18" name="Google Shape;175;g14b75e4c2d3_0_22">
            <a:extLst>
              <a:ext uri="{FF2B5EF4-FFF2-40B4-BE49-F238E27FC236}">
                <a16:creationId xmlns:a16="http://schemas.microsoft.com/office/drawing/2014/main" id="{8BE8D7F7-CA4B-534D-CE4A-5ABBEC669C44}"/>
              </a:ext>
            </a:extLst>
          </p:cNvPr>
          <p:cNvSpPr txBox="1"/>
          <p:nvPr/>
        </p:nvSpPr>
        <p:spPr>
          <a:xfrm>
            <a:off x="2614673" y="4452961"/>
            <a:ext cx="331829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Les 2 caixes pesaven                   kg.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CC80FC7-6912-A6A7-9838-133881670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746" y="4297936"/>
            <a:ext cx="1872364" cy="1201911"/>
          </a:xfrm>
          <a:prstGeom prst="rect">
            <a:avLst/>
          </a:prstGeom>
        </p:spPr>
      </p:pic>
      <p:sp>
        <p:nvSpPr>
          <p:cNvPr id="54" name="Google Shape;94;p2">
            <a:extLst>
              <a:ext uri="{FF2B5EF4-FFF2-40B4-BE49-F238E27FC236}">
                <a16:creationId xmlns:a16="http://schemas.microsoft.com/office/drawing/2014/main" id="{1CF25966-F2F9-E871-EAFA-2C988A7EBDEE}"/>
              </a:ext>
            </a:extLst>
          </p:cNvPr>
          <p:cNvSpPr/>
          <p:nvPr/>
        </p:nvSpPr>
        <p:spPr>
          <a:xfrm>
            <a:off x="4241557" y="4501374"/>
            <a:ext cx="4634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1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Indica quant marquen estes bàscules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36136" y="5909174"/>
            <a:ext cx="4964332" cy="40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3.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Abel té al mòbil una tarifa per minuts. Si l’utilitza 15 minuts al dia, quants en gasta en una setmana? (1 punt):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775525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Lisa va comprar 2 caixes de rajoles que pesaven 24 quilograms cada una. Quant pesaven les 2 caixes? Utilitza el diagrama si et cal.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11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30038" y="8616957"/>
            <a:ext cx="6205354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Sònia camina 1 km i 58 m cada dia. Quants metres haurà caminat en 3 dies? 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77292" y="7357911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Completa estes equivalències (1 punt):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6613A91-F27C-6EEF-CDD6-0E45A9E64A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3097" y="5820020"/>
            <a:ext cx="838200" cy="1504950"/>
          </a:xfrm>
          <a:prstGeom prst="rect">
            <a:avLst/>
          </a:prstGeom>
        </p:spPr>
      </p:pic>
      <p:sp>
        <p:nvSpPr>
          <p:cNvPr id="21" name="Google Shape;175;g14b75e4c2d3_0_22">
            <a:extLst>
              <a:ext uri="{FF2B5EF4-FFF2-40B4-BE49-F238E27FC236}">
                <a16:creationId xmlns:a16="http://schemas.microsoft.com/office/drawing/2014/main" id="{FBC003F1-C3A2-48C0-C893-07008DA6CC0A}"/>
              </a:ext>
            </a:extLst>
          </p:cNvPr>
          <p:cNvSpPr txBox="1"/>
          <p:nvPr/>
        </p:nvSpPr>
        <p:spPr>
          <a:xfrm>
            <a:off x="577292" y="6688131"/>
            <a:ext cx="449378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En una setmana Abel gasta                    minuts.</a:t>
            </a:r>
          </a:p>
        </p:txBody>
      </p:sp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384DE8B2-7612-F645-FC3C-EF0BE4B5BBA5}"/>
              </a:ext>
            </a:extLst>
          </p:cNvPr>
          <p:cNvSpPr/>
          <p:nvPr/>
        </p:nvSpPr>
        <p:spPr>
          <a:xfrm>
            <a:off x="2764957" y="6707845"/>
            <a:ext cx="4634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3C22DE3-F926-45B4-CFB6-091B27FDFE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674" y="8054115"/>
            <a:ext cx="1454498" cy="43457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8C3E6763-7B32-F4A9-FC7F-3B876D66F3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6339" y="7647598"/>
            <a:ext cx="1470111" cy="441033"/>
          </a:xfrm>
          <a:prstGeom prst="rect">
            <a:avLst/>
          </a:prstGeom>
        </p:spPr>
      </p:pic>
      <p:sp>
        <p:nvSpPr>
          <p:cNvPr id="48" name="Google Shape;175;g14b75e4c2d3_0_22">
            <a:extLst>
              <a:ext uri="{FF2B5EF4-FFF2-40B4-BE49-F238E27FC236}">
                <a16:creationId xmlns:a16="http://schemas.microsoft.com/office/drawing/2014/main" id="{50B3721A-C412-8B30-BA82-07CB2D582595}"/>
              </a:ext>
            </a:extLst>
          </p:cNvPr>
          <p:cNvSpPr txBox="1"/>
          <p:nvPr/>
        </p:nvSpPr>
        <p:spPr>
          <a:xfrm>
            <a:off x="704546" y="9349451"/>
            <a:ext cx="449378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En 3 dies Sònia haurà caminat                          m.</a:t>
            </a:r>
          </a:p>
        </p:txBody>
      </p:sp>
      <p:sp>
        <p:nvSpPr>
          <p:cNvPr id="55" name="Google Shape;94;p2">
            <a:extLst>
              <a:ext uri="{FF2B5EF4-FFF2-40B4-BE49-F238E27FC236}">
                <a16:creationId xmlns:a16="http://schemas.microsoft.com/office/drawing/2014/main" id="{1238E4C1-AA87-A382-A61C-F128C0C2A13E}"/>
              </a:ext>
            </a:extLst>
          </p:cNvPr>
          <p:cNvSpPr/>
          <p:nvPr/>
        </p:nvSpPr>
        <p:spPr>
          <a:xfrm>
            <a:off x="3057934" y="9363117"/>
            <a:ext cx="85432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9E84E85-3E54-6B5D-EC19-2222E656AA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457" y="2347349"/>
            <a:ext cx="1266736" cy="1114049"/>
          </a:xfrm>
          <a:prstGeom prst="rect">
            <a:avLst/>
          </a:prstGeom>
        </p:spPr>
      </p:pic>
      <p:sp>
        <p:nvSpPr>
          <p:cNvPr id="3" name="Google Shape;175;g14b75e4c2d3_0_22">
            <a:extLst>
              <a:ext uri="{FF2B5EF4-FFF2-40B4-BE49-F238E27FC236}">
                <a16:creationId xmlns:a16="http://schemas.microsoft.com/office/drawing/2014/main" id="{D4528CAA-2931-62F0-A2F0-9A241657B75D}"/>
              </a:ext>
            </a:extLst>
          </p:cNvPr>
          <p:cNvSpPr txBox="1"/>
          <p:nvPr/>
        </p:nvSpPr>
        <p:spPr>
          <a:xfrm>
            <a:off x="1438638" y="2691285"/>
            <a:ext cx="265076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Una miqueta més de              kg.</a:t>
            </a:r>
          </a:p>
        </p:txBody>
      </p:sp>
      <p:sp>
        <p:nvSpPr>
          <p:cNvPr id="5" name="Google Shape;94;p2">
            <a:extLst>
              <a:ext uri="{FF2B5EF4-FFF2-40B4-BE49-F238E27FC236}">
                <a16:creationId xmlns:a16="http://schemas.microsoft.com/office/drawing/2014/main" id="{35E667D4-F925-7EFD-E79C-881ACEAFF9C1}"/>
              </a:ext>
            </a:extLst>
          </p:cNvPr>
          <p:cNvSpPr/>
          <p:nvPr/>
        </p:nvSpPr>
        <p:spPr>
          <a:xfrm>
            <a:off x="3011303" y="2702131"/>
            <a:ext cx="43765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94;p2">
            <a:extLst>
              <a:ext uri="{FF2B5EF4-FFF2-40B4-BE49-F238E27FC236}">
                <a16:creationId xmlns:a16="http://schemas.microsoft.com/office/drawing/2014/main" id="{A00FBAD8-6391-CE74-2744-D71155576967}"/>
              </a:ext>
            </a:extLst>
          </p:cNvPr>
          <p:cNvSpPr/>
          <p:nvPr/>
        </p:nvSpPr>
        <p:spPr>
          <a:xfrm>
            <a:off x="6615198" y="2699438"/>
            <a:ext cx="437651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E68ABBD-9BAE-1C48-5D39-9272A9E06D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2120" y="2369485"/>
            <a:ext cx="1347153" cy="1142151"/>
          </a:xfrm>
          <a:prstGeom prst="rect">
            <a:avLst/>
          </a:prstGeom>
        </p:spPr>
      </p:pic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43D30DCC-5EBF-A750-57DB-440161BE5AE3}"/>
              </a:ext>
            </a:extLst>
          </p:cNvPr>
          <p:cNvSpPr txBox="1"/>
          <p:nvPr/>
        </p:nvSpPr>
        <p:spPr>
          <a:xfrm>
            <a:off x="4914093" y="2695419"/>
            <a:ext cx="252493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Una miqueta menys de             kg.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175;g14b75e4c2d3_0_22">
            <a:extLst>
              <a:ext uri="{FF2B5EF4-FFF2-40B4-BE49-F238E27FC236}">
                <a16:creationId xmlns:a16="http://schemas.microsoft.com/office/drawing/2014/main" id="{8201B4D7-64AE-ECDB-CCFF-A1D938B977A9}"/>
              </a:ext>
            </a:extLst>
          </p:cNvPr>
          <p:cNvSpPr txBox="1"/>
          <p:nvPr/>
        </p:nvSpPr>
        <p:spPr>
          <a:xfrm>
            <a:off x="603067" y="9539689"/>
            <a:ext cx="302635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N’ha gastat              grams.</a:t>
            </a:r>
          </a:p>
        </p:txBody>
      </p:sp>
      <p:sp>
        <p:nvSpPr>
          <p:cNvPr id="46" name="Google Shape;167;g14b75e4c2d3_0_22">
            <a:extLst>
              <a:ext uri="{FF2B5EF4-FFF2-40B4-BE49-F238E27FC236}">
                <a16:creationId xmlns:a16="http://schemas.microsoft.com/office/drawing/2014/main" id="{54C2D9E3-B900-23B2-870A-208F083122D8}"/>
              </a:ext>
            </a:extLst>
          </p:cNvPr>
          <p:cNvSpPr/>
          <p:nvPr/>
        </p:nvSpPr>
        <p:spPr>
          <a:xfrm>
            <a:off x="4141052" y="7814534"/>
            <a:ext cx="554532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5;g14b75e4c2d3_0_22">
            <a:extLst>
              <a:ext uri="{FF2B5EF4-FFF2-40B4-BE49-F238E27FC236}">
                <a16:creationId xmlns:a16="http://schemas.microsoft.com/office/drawing/2014/main" id="{0F3EE89C-A7EE-0958-449C-923393ED7E7F}"/>
              </a:ext>
            </a:extLst>
          </p:cNvPr>
          <p:cNvSpPr txBox="1"/>
          <p:nvPr/>
        </p:nvSpPr>
        <p:spPr>
          <a:xfrm>
            <a:off x="547427" y="5751950"/>
            <a:ext cx="366812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La quantitat d’aigua d’una botella </a:t>
            </a:r>
            <a:r>
              <a:rPr lang="ca-ES" sz="1200" dirty="0">
                <a:sym typeface="Wingdings" panose="05000000000000000000" pitchFamily="2" charset="2"/>
              </a:rPr>
              <a:t>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0486395-673F-67D5-52BA-804E93F31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20" y="4046689"/>
            <a:ext cx="1935461" cy="1027327"/>
          </a:xfrm>
          <a:prstGeom prst="rect">
            <a:avLst/>
          </a:prstGeom>
        </p:spPr>
      </p:pic>
      <p:sp>
        <p:nvSpPr>
          <p:cNvPr id="13" name="Google Shape;167;g14b75e4c2d3_0_22">
            <a:extLst>
              <a:ext uri="{FF2B5EF4-FFF2-40B4-BE49-F238E27FC236}">
                <a16:creationId xmlns:a16="http://schemas.microsoft.com/office/drawing/2014/main" id="{02676C22-7072-4447-B661-A63224DDD9A9}"/>
              </a:ext>
            </a:extLst>
          </p:cNvPr>
          <p:cNvSpPr/>
          <p:nvPr/>
        </p:nvSpPr>
        <p:spPr>
          <a:xfrm>
            <a:off x="3330368" y="5774510"/>
            <a:ext cx="194006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167;g14b75e4c2d3_0_22">
            <a:extLst>
              <a:ext uri="{FF2B5EF4-FFF2-40B4-BE49-F238E27FC236}">
                <a16:creationId xmlns:a16="http://schemas.microsoft.com/office/drawing/2014/main" id="{ED8FF25B-2749-7E4A-131E-1EF438C55FA9}"/>
              </a:ext>
            </a:extLst>
          </p:cNvPr>
          <p:cNvSpPr/>
          <p:nvPr/>
        </p:nvSpPr>
        <p:spPr>
          <a:xfrm>
            <a:off x="596101" y="2789179"/>
            <a:ext cx="3104325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491762" y="3705498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Encercla el que mesuraries en centímetres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498767" y="5429667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Indica quina unitat triaries per a mesurar en cada cas 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98767" y="7237520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Quants metres hi ha en 6 hectòmetres?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11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596" y="2233482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Escriu 2 objectes que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tinguen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capacitat per a 1 l i 2 objectes que pesen aproximadament 1kg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498767" y="8857349"/>
            <a:ext cx="4553293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 dirty="0">
                <a:solidFill>
                  <a:srgbClr val="333333"/>
                </a:solidFill>
              </a:rPr>
              <a:t>Marc ha gastat 6 kg de sucre en la seua pastisseria. Quants grams n’ha gastat?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18" name="Google Shape;175;g14b75e4c2d3_0_22">
            <a:extLst>
              <a:ext uri="{FF2B5EF4-FFF2-40B4-BE49-F238E27FC236}">
                <a16:creationId xmlns:a16="http://schemas.microsoft.com/office/drawing/2014/main" id="{710509EC-4B78-ABEA-73D0-D6FDE9286126}"/>
              </a:ext>
            </a:extLst>
          </p:cNvPr>
          <p:cNvSpPr txBox="1"/>
          <p:nvPr/>
        </p:nvSpPr>
        <p:spPr>
          <a:xfrm>
            <a:off x="541689" y="6145335"/>
            <a:ext cx="302635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Quant de temps dorms cada nit </a:t>
            </a:r>
            <a:r>
              <a:rPr lang="ca-ES" sz="1200" dirty="0">
                <a:sym typeface="Wingdings" panose="05000000000000000000" pitchFamily="2" charset="2"/>
              </a:rPr>
              <a:t></a:t>
            </a:r>
          </a:p>
        </p:txBody>
      </p:sp>
      <p:sp>
        <p:nvSpPr>
          <p:cNvPr id="14" name="Google Shape;167;g14b75e4c2d3_0_22">
            <a:extLst>
              <a:ext uri="{FF2B5EF4-FFF2-40B4-BE49-F238E27FC236}">
                <a16:creationId xmlns:a16="http://schemas.microsoft.com/office/drawing/2014/main" id="{17FA1E13-F7CE-5264-FC0D-57FB805ADECF}"/>
              </a:ext>
            </a:extLst>
          </p:cNvPr>
          <p:cNvSpPr/>
          <p:nvPr/>
        </p:nvSpPr>
        <p:spPr>
          <a:xfrm>
            <a:off x="575916" y="3269206"/>
            <a:ext cx="3104325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EAB3B878-70E1-1C4F-9EAC-18221FC68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0916" y="4008214"/>
            <a:ext cx="1108921" cy="1116122"/>
          </a:xfrm>
          <a:prstGeom prst="rect">
            <a:avLst/>
          </a:prstGeom>
        </p:spPr>
      </p:pic>
      <p:sp>
        <p:nvSpPr>
          <p:cNvPr id="33" name="Google Shape;167;g14b75e4c2d3_0_22">
            <a:extLst>
              <a:ext uri="{FF2B5EF4-FFF2-40B4-BE49-F238E27FC236}">
                <a16:creationId xmlns:a16="http://schemas.microsoft.com/office/drawing/2014/main" id="{961C97B7-1879-A322-EE64-AD5F68E554EF}"/>
              </a:ext>
            </a:extLst>
          </p:cNvPr>
          <p:cNvSpPr/>
          <p:nvPr/>
        </p:nvSpPr>
        <p:spPr>
          <a:xfrm>
            <a:off x="3330368" y="6169975"/>
            <a:ext cx="194006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75;g14b75e4c2d3_0_22">
            <a:extLst>
              <a:ext uri="{FF2B5EF4-FFF2-40B4-BE49-F238E27FC236}">
                <a16:creationId xmlns:a16="http://schemas.microsoft.com/office/drawing/2014/main" id="{A96CD15E-7ECE-BD2D-F90B-D6380A18B68B}"/>
              </a:ext>
            </a:extLst>
          </p:cNvPr>
          <p:cNvSpPr txBox="1"/>
          <p:nvPr/>
        </p:nvSpPr>
        <p:spPr>
          <a:xfrm>
            <a:off x="547427" y="6535187"/>
            <a:ext cx="302635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Quant peses </a:t>
            </a:r>
            <a:r>
              <a:rPr lang="ca-ES" sz="1200" dirty="0">
                <a:sym typeface="Wingdings" panose="05000000000000000000" pitchFamily="2" charset="2"/>
              </a:rPr>
              <a:t></a:t>
            </a:r>
          </a:p>
        </p:txBody>
      </p:sp>
      <p:sp>
        <p:nvSpPr>
          <p:cNvPr id="40" name="Google Shape;167;g14b75e4c2d3_0_22">
            <a:extLst>
              <a:ext uri="{FF2B5EF4-FFF2-40B4-BE49-F238E27FC236}">
                <a16:creationId xmlns:a16="http://schemas.microsoft.com/office/drawing/2014/main" id="{7E799B1A-A872-7565-4FB9-B616041A85FD}"/>
              </a:ext>
            </a:extLst>
          </p:cNvPr>
          <p:cNvSpPr/>
          <p:nvPr/>
        </p:nvSpPr>
        <p:spPr>
          <a:xfrm>
            <a:off x="1840783" y="6537326"/>
            <a:ext cx="1940060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963F2C84-E5FD-A57A-3F55-8DFC9B335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388" y="7543061"/>
            <a:ext cx="1815276" cy="884947"/>
          </a:xfrm>
          <a:prstGeom prst="rect">
            <a:avLst/>
          </a:prstGeom>
        </p:spPr>
      </p:pic>
      <p:sp>
        <p:nvSpPr>
          <p:cNvPr id="44" name="Google Shape;175;g14b75e4c2d3_0_22">
            <a:extLst>
              <a:ext uri="{FF2B5EF4-FFF2-40B4-BE49-F238E27FC236}">
                <a16:creationId xmlns:a16="http://schemas.microsoft.com/office/drawing/2014/main" id="{41E8690A-951A-FE61-B5F5-D580DF25867C}"/>
              </a:ext>
            </a:extLst>
          </p:cNvPr>
          <p:cNvSpPr txBox="1"/>
          <p:nvPr/>
        </p:nvSpPr>
        <p:spPr>
          <a:xfrm>
            <a:off x="2521007" y="7800883"/>
            <a:ext cx="302635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En 6 hectòmetres hi ha               metres.</a:t>
            </a:r>
          </a:p>
        </p:txBody>
      </p:sp>
      <p:sp>
        <p:nvSpPr>
          <p:cNvPr id="47" name="Google Shape;167;g14b75e4c2d3_0_22">
            <a:extLst>
              <a:ext uri="{FF2B5EF4-FFF2-40B4-BE49-F238E27FC236}">
                <a16:creationId xmlns:a16="http://schemas.microsoft.com/office/drawing/2014/main" id="{8C05CEC3-E0D0-EF2A-F6F4-147214048962}"/>
              </a:ext>
            </a:extLst>
          </p:cNvPr>
          <p:cNvSpPr/>
          <p:nvPr/>
        </p:nvSpPr>
        <p:spPr>
          <a:xfrm>
            <a:off x="1494554" y="9536922"/>
            <a:ext cx="554532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0E48B22F-BF45-9B64-6133-069FD1F56A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6617" y="8357224"/>
            <a:ext cx="784312" cy="19058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1BE301F0-0DB6-46B4-BBC1-67C0BB38B6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6923</TotalTime>
  <Words>292</Words>
  <Application>Microsoft Office PowerPoint</Application>
  <PresentationFormat>Personalizado</PresentationFormat>
  <Paragraphs>28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49</cp:revision>
  <dcterms:created xsi:type="dcterms:W3CDTF">2022-01-03T10:00:59Z</dcterms:created>
  <dcterms:modified xsi:type="dcterms:W3CDTF">2024-12-13T08:32:48Z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