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00" d="100"/>
          <a:sy n="100" d="100"/>
        </p:scale>
        <p:origin x="246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>
            <a:extLst>
              <a:ext uri="{FF2B5EF4-FFF2-40B4-BE49-F238E27FC236}">
                <a16:creationId xmlns:a16="http://schemas.microsoft.com/office/drawing/2014/main" id="{F04D3619-517B-695F-1017-755AD814D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34" y="8857045"/>
            <a:ext cx="1743075" cy="1356601"/>
          </a:xfrm>
          <a:prstGeom prst="rect">
            <a:avLst/>
          </a:prstGeom>
        </p:spPr>
      </p:pic>
      <p:sp>
        <p:nvSpPr>
          <p:cNvPr id="38" name="Google Shape;175;g14b75e4c2d3_0_22">
            <a:extLst>
              <a:ext uri="{FF2B5EF4-FFF2-40B4-BE49-F238E27FC236}">
                <a16:creationId xmlns:a16="http://schemas.microsoft.com/office/drawing/2014/main" id="{59631D93-9156-EA46-8128-20B9F2CBB216}"/>
              </a:ext>
            </a:extLst>
          </p:cNvPr>
          <p:cNvSpPr txBox="1"/>
          <p:nvPr/>
        </p:nvSpPr>
        <p:spPr>
          <a:xfrm>
            <a:off x="2301703" y="8027583"/>
            <a:ext cx="422988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Té una superfície de                centímetres quadrats.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91B8C92B-729F-00E7-C526-A9C455F7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92" y="7595651"/>
            <a:ext cx="1305045" cy="115417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98F18DD-BC34-2C46-F737-E47DA1744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578" y="5846238"/>
            <a:ext cx="1743075" cy="1304925"/>
          </a:xfrm>
          <a:prstGeom prst="rect">
            <a:avLst/>
          </a:prstGeom>
        </p:spPr>
      </p:pic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8BE8D7F7-CA4B-534D-CE4A-5ABBEC669C44}"/>
              </a:ext>
            </a:extLst>
          </p:cNvPr>
          <p:cNvSpPr txBox="1"/>
          <p:nvPr/>
        </p:nvSpPr>
        <p:spPr>
          <a:xfrm>
            <a:off x="2286001" y="2918199"/>
            <a:ext cx="331829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Puc encerclar-lo amb             línies blaves.</a:t>
            </a:r>
          </a:p>
        </p:txBody>
      </p:sp>
      <p:sp>
        <p:nvSpPr>
          <p:cNvPr id="54" name="Google Shape;94;p2">
            <a:extLst>
              <a:ext uri="{FF2B5EF4-FFF2-40B4-BE49-F238E27FC236}">
                <a16:creationId xmlns:a16="http://schemas.microsoft.com/office/drawing/2014/main" id="{1CF25966-F2F9-E871-EAFA-2C988A7EBDEE}"/>
              </a:ext>
            </a:extLst>
          </p:cNvPr>
          <p:cNvSpPr/>
          <p:nvPr/>
        </p:nvSpPr>
        <p:spPr>
          <a:xfrm>
            <a:off x="3854492" y="2948175"/>
            <a:ext cx="4634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Amb quantes línies blaves pots encerclar el rectangle verd?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7677" y="5678282"/>
            <a:ext cx="4964332" cy="40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3.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Encercla la foto amb menor superfície (1 punt):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775525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 fa el perímetre del jardí de Carla?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12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48611" y="8743701"/>
            <a:ext cx="6219472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Pinta una figura que </a:t>
            </a:r>
            <a:r>
              <a:rPr lang="ca-ES" sz="1200" b="1" dirty="0" err="1">
                <a:solidFill>
                  <a:srgbClr val="333333"/>
                </a:solidFill>
              </a:rPr>
              <a:t>tinga</a:t>
            </a:r>
            <a:r>
              <a:rPr lang="ca-ES" sz="1200" b="1" dirty="0">
                <a:solidFill>
                  <a:srgbClr val="333333"/>
                </a:solidFill>
              </a:rPr>
              <a:t> 12 centímetres quadrats de superfície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47677" y="7344648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Quina superfície té la figura blava? (1 punt).</a:t>
            </a:r>
          </a:p>
        </p:txBody>
      </p:sp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1238E4C1-AA87-A382-A61C-F128C0C2A13E}"/>
              </a:ext>
            </a:extLst>
          </p:cNvPr>
          <p:cNvSpPr/>
          <p:nvPr/>
        </p:nvSpPr>
        <p:spPr>
          <a:xfrm>
            <a:off x="3868088" y="8043217"/>
            <a:ext cx="53077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B05A2E-968A-F7B6-8CCB-530B24AE57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518" y="2378857"/>
            <a:ext cx="1672637" cy="10856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0B18109-E384-E983-D6F3-C5E40A4A73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417" y="4113445"/>
            <a:ext cx="2005264" cy="1376284"/>
          </a:xfrm>
          <a:prstGeom prst="rect">
            <a:avLst/>
          </a:prstGeom>
        </p:spPr>
      </p:pic>
      <p:sp>
        <p:nvSpPr>
          <p:cNvPr id="9" name="Google Shape;175;g14b75e4c2d3_0_22">
            <a:extLst>
              <a:ext uri="{FF2B5EF4-FFF2-40B4-BE49-F238E27FC236}">
                <a16:creationId xmlns:a16="http://schemas.microsoft.com/office/drawing/2014/main" id="{9B45DAE2-96C5-F605-B45C-3E028311AAAB}"/>
              </a:ext>
            </a:extLst>
          </p:cNvPr>
          <p:cNvSpPr txBox="1"/>
          <p:nvPr/>
        </p:nvSpPr>
        <p:spPr>
          <a:xfrm>
            <a:off x="2946269" y="4788064"/>
            <a:ext cx="331829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El perímetre fa                 metres.</a:t>
            </a:r>
          </a:p>
        </p:txBody>
      </p:sp>
      <p:sp>
        <p:nvSpPr>
          <p:cNvPr id="10" name="Google Shape;94;p2">
            <a:extLst>
              <a:ext uri="{FF2B5EF4-FFF2-40B4-BE49-F238E27FC236}">
                <a16:creationId xmlns:a16="http://schemas.microsoft.com/office/drawing/2014/main" id="{F84BB6A4-8B78-200B-4DBA-DA85A5B1A490}"/>
              </a:ext>
            </a:extLst>
          </p:cNvPr>
          <p:cNvSpPr/>
          <p:nvPr/>
        </p:nvSpPr>
        <p:spPr>
          <a:xfrm>
            <a:off x="4170532" y="4788064"/>
            <a:ext cx="4634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299F548A-8952-F5CB-FDBF-DD084E6355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3649" y="6007386"/>
            <a:ext cx="1323975" cy="11239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4B55703-BEFA-09D8-AE31-8985C9AC2C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0783" y="6247589"/>
            <a:ext cx="1190625" cy="838200"/>
          </a:xfrm>
          <a:prstGeom prst="rect">
            <a:avLst/>
          </a:prstGeom>
        </p:spPr>
      </p:pic>
      <p:sp>
        <p:nvSpPr>
          <p:cNvPr id="39" name="Google Shape;175;g14b75e4c2d3_0_22">
            <a:extLst>
              <a:ext uri="{FF2B5EF4-FFF2-40B4-BE49-F238E27FC236}">
                <a16:creationId xmlns:a16="http://schemas.microsoft.com/office/drawing/2014/main" id="{5A82A7CD-99B0-2EC0-EE97-33E9DC71B565}"/>
              </a:ext>
            </a:extLst>
          </p:cNvPr>
          <p:cNvSpPr txBox="1"/>
          <p:nvPr/>
        </p:nvSpPr>
        <p:spPr>
          <a:xfrm>
            <a:off x="1535836" y="7957101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1 cm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175;g14b75e4c2d3_0_22">
            <a:extLst>
              <a:ext uri="{FF2B5EF4-FFF2-40B4-BE49-F238E27FC236}">
                <a16:creationId xmlns:a16="http://schemas.microsoft.com/office/drawing/2014/main" id="{30DA71B9-B11C-F83E-4EB9-035D6CE8D2B4}"/>
              </a:ext>
            </a:extLst>
          </p:cNvPr>
          <p:cNvSpPr txBox="1"/>
          <p:nvPr/>
        </p:nvSpPr>
        <p:spPr>
          <a:xfrm>
            <a:off x="3252485" y="6047840"/>
            <a:ext cx="28592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Àrea =          cm quadrats.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975ACD6-0723-7E91-B5D0-72476EFC4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53" y="5689761"/>
            <a:ext cx="2352675" cy="8191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6AF6893-FD81-CF7C-82DA-B0807F1F5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32" y="3935014"/>
            <a:ext cx="1428750" cy="11144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E20925-35B5-382C-0E9A-C6C1A6591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14" y="2234821"/>
            <a:ext cx="2108199" cy="167715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2F70C2-7395-50E6-BDB1-6010F18E4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0929" y="1936194"/>
            <a:ext cx="485775" cy="447675"/>
          </a:xfrm>
          <a:prstGeom prst="rect">
            <a:avLst/>
          </a:prstGeom>
        </p:spPr>
      </p:pic>
      <p:sp>
        <p:nvSpPr>
          <p:cNvPr id="46" name="Google Shape;167;g14b75e4c2d3_0_22">
            <a:extLst>
              <a:ext uri="{FF2B5EF4-FFF2-40B4-BE49-F238E27FC236}">
                <a16:creationId xmlns:a16="http://schemas.microsoft.com/office/drawing/2014/main" id="{54C2D9E3-B900-23B2-870A-208F083122D8}"/>
              </a:ext>
            </a:extLst>
          </p:cNvPr>
          <p:cNvSpPr/>
          <p:nvPr/>
        </p:nvSpPr>
        <p:spPr>
          <a:xfrm>
            <a:off x="3851253" y="6074650"/>
            <a:ext cx="34448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767" y="382039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Calcula l’àrea i el perímetre de la figura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498767" y="5429667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Calcula l’àrea del rectangle i el quadrat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93497" y="7165185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Són iguals, les àrees dels rectangles? Justifica la resposta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12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471740" y="2009207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Dibuixa una figura amb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àrea 4        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 perímetre 8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498766" y="8623911"/>
            <a:ext cx="6466293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>
                <a:solidFill>
                  <a:srgbClr val="333333"/>
                </a:solidFill>
              </a:rPr>
              <a:t>Dibuixa un quadrat i calcula’n l’àrea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44" name="Google Shape;175;g14b75e4c2d3_0_22">
            <a:extLst>
              <a:ext uri="{FF2B5EF4-FFF2-40B4-BE49-F238E27FC236}">
                <a16:creationId xmlns:a16="http://schemas.microsoft.com/office/drawing/2014/main" id="{41E8690A-951A-FE61-B5F5-D580DF25867C}"/>
              </a:ext>
            </a:extLst>
          </p:cNvPr>
          <p:cNvSpPr txBox="1"/>
          <p:nvPr/>
        </p:nvSpPr>
        <p:spPr>
          <a:xfrm>
            <a:off x="723361" y="6325373"/>
            <a:ext cx="233428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Àrea =          cm quadrats.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B15EF97-6737-E70F-5F07-17ED18AB63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7847" y="4106495"/>
            <a:ext cx="1693862" cy="771462"/>
          </a:xfrm>
          <a:prstGeom prst="rect">
            <a:avLst/>
          </a:prstGeom>
        </p:spPr>
      </p:pic>
      <p:sp>
        <p:nvSpPr>
          <p:cNvPr id="23" name="Google Shape;175;g14b75e4c2d3_0_22">
            <a:extLst>
              <a:ext uri="{FF2B5EF4-FFF2-40B4-BE49-F238E27FC236}">
                <a16:creationId xmlns:a16="http://schemas.microsoft.com/office/drawing/2014/main" id="{4468E25C-4DBF-404A-1413-B63B08D9BE21}"/>
              </a:ext>
            </a:extLst>
          </p:cNvPr>
          <p:cNvSpPr txBox="1"/>
          <p:nvPr/>
        </p:nvSpPr>
        <p:spPr>
          <a:xfrm>
            <a:off x="471740" y="5735207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1 cm</a:t>
            </a:r>
          </a:p>
        </p:txBody>
      </p:sp>
      <p:sp>
        <p:nvSpPr>
          <p:cNvPr id="24" name="Google Shape;175;g14b75e4c2d3_0_22">
            <a:extLst>
              <a:ext uri="{FF2B5EF4-FFF2-40B4-BE49-F238E27FC236}">
                <a16:creationId xmlns:a16="http://schemas.microsoft.com/office/drawing/2014/main" id="{CB2EF908-8932-DC1D-3DEE-08D49EF33094}"/>
              </a:ext>
            </a:extLst>
          </p:cNvPr>
          <p:cNvSpPr txBox="1"/>
          <p:nvPr/>
        </p:nvSpPr>
        <p:spPr>
          <a:xfrm>
            <a:off x="2855826" y="5754884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1 cm</a:t>
            </a:r>
          </a:p>
        </p:txBody>
      </p:sp>
      <p:sp>
        <p:nvSpPr>
          <p:cNvPr id="26" name="Google Shape;167;g14b75e4c2d3_0_22">
            <a:extLst>
              <a:ext uri="{FF2B5EF4-FFF2-40B4-BE49-F238E27FC236}">
                <a16:creationId xmlns:a16="http://schemas.microsoft.com/office/drawing/2014/main" id="{E9B1D98E-99EA-7353-FA25-B71D9B104F79}"/>
              </a:ext>
            </a:extLst>
          </p:cNvPr>
          <p:cNvSpPr/>
          <p:nvPr/>
        </p:nvSpPr>
        <p:spPr>
          <a:xfrm>
            <a:off x="1330091" y="6374548"/>
            <a:ext cx="34448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A9A178F2-DC53-2559-B6E4-404E91E6DC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738" y="7447107"/>
            <a:ext cx="1971675" cy="1019175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E960180E-C5D5-D5DF-20EF-D4B33AFD6A60}"/>
              </a:ext>
            </a:extLst>
          </p:cNvPr>
          <p:cNvSpPr/>
          <p:nvPr/>
        </p:nvSpPr>
        <p:spPr>
          <a:xfrm>
            <a:off x="859300" y="8966466"/>
            <a:ext cx="1724025" cy="11608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Google Shape;175;g14b75e4c2d3_0_22">
            <a:extLst>
              <a:ext uri="{FF2B5EF4-FFF2-40B4-BE49-F238E27FC236}">
                <a16:creationId xmlns:a16="http://schemas.microsoft.com/office/drawing/2014/main" id="{E5758DAA-56F8-3422-7836-DD90793EFF00}"/>
              </a:ext>
            </a:extLst>
          </p:cNvPr>
          <p:cNvSpPr txBox="1"/>
          <p:nvPr/>
        </p:nvSpPr>
        <p:spPr>
          <a:xfrm>
            <a:off x="982545" y="7468675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3 cm</a:t>
            </a:r>
          </a:p>
        </p:txBody>
      </p:sp>
      <p:sp>
        <p:nvSpPr>
          <p:cNvPr id="36" name="Google Shape;175;g14b75e4c2d3_0_22">
            <a:extLst>
              <a:ext uri="{FF2B5EF4-FFF2-40B4-BE49-F238E27FC236}">
                <a16:creationId xmlns:a16="http://schemas.microsoft.com/office/drawing/2014/main" id="{55BDB633-69AE-5C21-352C-F39360DFD3F9}"/>
              </a:ext>
            </a:extLst>
          </p:cNvPr>
          <p:cNvSpPr txBox="1"/>
          <p:nvPr/>
        </p:nvSpPr>
        <p:spPr>
          <a:xfrm>
            <a:off x="440537" y="7811315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6 cm</a:t>
            </a:r>
          </a:p>
        </p:txBody>
      </p:sp>
      <p:sp>
        <p:nvSpPr>
          <p:cNvPr id="38" name="Google Shape;175;g14b75e4c2d3_0_22">
            <a:extLst>
              <a:ext uri="{FF2B5EF4-FFF2-40B4-BE49-F238E27FC236}">
                <a16:creationId xmlns:a16="http://schemas.microsoft.com/office/drawing/2014/main" id="{4ACDC40F-F500-0C8B-715D-25BC8767F38C}"/>
              </a:ext>
            </a:extLst>
          </p:cNvPr>
          <p:cNvSpPr txBox="1"/>
          <p:nvPr/>
        </p:nvSpPr>
        <p:spPr>
          <a:xfrm>
            <a:off x="2026166" y="7964472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5 cm</a:t>
            </a:r>
          </a:p>
        </p:txBody>
      </p:sp>
      <p:sp>
        <p:nvSpPr>
          <p:cNvPr id="43" name="Google Shape;175;g14b75e4c2d3_0_22">
            <a:extLst>
              <a:ext uri="{FF2B5EF4-FFF2-40B4-BE49-F238E27FC236}">
                <a16:creationId xmlns:a16="http://schemas.microsoft.com/office/drawing/2014/main" id="{20E56821-AF8D-D217-D041-8312D88BA4B4}"/>
              </a:ext>
            </a:extLst>
          </p:cNvPr>
          <p:cNvSpPr txBox="1"/>
          <p:nvPr/>
        </p:nvSpPr>
        <p:spPr>
          <a:xfrm>
            <a:off x="2656661" y="7648452"/>
            <a:ext cx="519787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800"/>
              <a:t>3 cm</a:t>
            </a:r>
          </a:p>
        </p:txBody>
      </p:sp>
      <p:sp>
        <p:nvSpPr>
          <p:cNvPr id="48" name="Google Shape;165;g14b75e4c2d3_0_22">
            <a:extLst>
              <a:ext uri="{FF2B5EF4-FFF2-40B4-BE49-F238E27FC236}">
                <a16:creationId xmlns:a16="http://schemas.microsoft.com/office/drawing/2014/main" id="{020242E6-6A90-0A9A-66CE-35B935130784}"/>
              </a:ext>
            </a:extLst>
          </p:cNvPr>
          <p:cNvSpPr/>
          <p:nvPr/>
        </p:nvSpPr>
        <p:spPr>
          <a:xfrm>
            <a:off x="3211159" y="7621015"/>
            <a:ext cx="3753900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165;g14b75e4c2d3_0_22">
            <a:extLst>
              <a:ext uri="{FF2B5EF4-FFF2-40B4-BE49-F238E27FC236}">
                <a16:creationId xmlns:a16="http://schemas.microsoft.com/office/drawing/2014/main" id="{A977C2A9-501D-44D0-17D5-593F7B41A563}"/>
              </a:ext>
            </a:extLst>
          </p:cNvPr>
          <p:cNvSpPr/>
          <p:nvPr/>
        </p:nvSpPr>
        <p:spPr>
          <a:xfrm>
            <a:off x="3211159" y="8070621"/>
            <a:ext cx="3753900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75;g14b75e4c2d3_0_22">
            <a:extLst>
              <a:ext uri="{FF2B5EF4-FFF2-40B4-BE49-F238E27FC236}">
                <a16:creationId xmlns:a16="http://schemas.microsoft.com/office/drawing/2014/main" id="{762A58E4-E67C-F791-8280-5BE9A775126D}"/>
              </a:ext>
            </a:extLst>
          </p:cNvPr>
          <p:cNvSpPr txBox="1"/>
          <p:nvPr/>
        </p:nvSpPr>
        <p:spPr>
          <a:xfrm>
            <a:off x="2454290" y="4180941"/>
            <a:ext cx="598473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Àrea:</a:t>
            </a:r>
          </a:p>
        </p:txBody>
      </p:sp>
      <p:sp>
        <p:nvSpPr>
          <p:cNvPr id="12" name="Google Shape;175;g14b75e4c2d3_0_22">
            <a:extLst>
              <a:ext uri="{FF2B5EF4-FFF2-40B4-BE49-F238E27FC236}">
                <a16:creationId xmlns:a16="http://schemas.microsoft.com/office/drawing/2014/main" id="{643D2FF6-19F9-CB09-3957-58745C1E56EB}"/>
              </a:ext>
            </a:extLst>
          </p:cNvPr>
          <p:cNvSpPr txBox="1"/>
          <p:nvPr/>
        </p:nvSpPr>
        <p:spPr>
          <a:xfrm>
            <a:off x="2119313" y="4495266"/>
            <a:ext cx="981075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Perímetre: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87A75233-8E37-4679-A37C-094C959C14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7037</TotalTime>
  <Words>227</Words>
  <Application>Microsoft Office PowerPoint</Application>
  <PresentationFormat>Personalizado</PresentationFormat>
  <Paragraphs>32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53</cp:revision>
  <dcterms:created xsi:type="dcterms:W3CDTF">2022-01-03T10:00:59Z</dcterms:created>
  <dcterms:modified xsi:type="dcterms:W3CDTF">2024-12-13T08:36:46Z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