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1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>
        <p:scale>
          <a:sx n="125" d="100"/>
          <a:sy n="125" d="100"/>
        </p:scale>
        <p:origin x="1302" y="-1146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emf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Imagen 97">
            <a:extLst>
              <a:ext uri="{FF2B5EF4-FFF2-40B4-BE49-F238E27FC236}">
                <a16:creationId xmlns:a16="http://schemas.microsoft.com/office/drawing/2014/main" id="{60075089-EFD0-3F1D-8291-C9D733E3D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83" y="7629883"/>
            <a:ext cx="1621371" cy="913186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</a:t>
            </a:r>
            <a:r>
              <a:rPr lang="ca-ES" sz="1050" dirty="0" err="1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Snappet</a:t>
            </a:r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. Prova 1 6t.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4739" y="2168114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Completa la descomposició del número 7.259.844 i escriu com es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llig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64631" y="4236369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Marca amb una creu el valor de la xifra assenyalada (1 punt):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49805" y="5685080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4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La ciutat de Granada té 232.208 habitants. Aproxima el nombre d’habitants a les centenes de miler (1 punt):</a:t>
            </a:r>
          </a:p>
        </p:txBody>
      </p:sp>
      <p:sp>
        <p:nvSpPr>
          <p:cNvPr id="23" name="Afgeronde rechthoek 113">
            <a:extLst>
              <a:ext uri="{FF2B5EF4-FFF2-40B4-BE49-F238E27FC236}">
                <a16:creationId xmlns:a16="http://schemas.microsoft.com/office/drawing/2014/main" id="{26D808E7-47F5-DB80-23AE-9022FC187A43}"/>
              </a:ext>
            </a:extLst>
          </p:cNvPr>
          <p:cNvSpPr/>
          <p:nvPr/>
        </p:nvSpPr>
        <p:spPr>
          <a:xfrm>
            <a:off x="2383012" y="4667644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4" name="Afgeronde rechthoek 113">
            <a:extLst>
              <a:ext uri="{FF2B5EF4-FFF2-40B4-BE49-F238E27FC236}">
                <a16:creationId xmlns:a16="http://schemas.microsoft.com/office/drawing/2014/main" id="{6B579F76-F4D3-98FF-2EC4-03FAE86FEFE2}"/>
              </a:ext>
            </a:extLst>
          </p:cNvPr>
          <p:cNvSpPr/>
          <p:nvPr/>
        </p:nvSpPr>
        <p:spPr>
          <a:xfrm>
            <a:off x="2392154" y="5082784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" name="Afgeronde rechthoek 113">
            <a:extLst>
              <a:ext uri="{FF2B5EF4-FFF2-40B4-BE49-F238E27FC236}">
                <a16:creationId xmlns:a16="http://schemas.microsoft.com/office/drawing/2014/main" id="{3EE2D260-A8CB-651D-2864-07D64AB0B33B}"/>
              </a:ext>
            </a:extLst>
          </p:cNvPr>
          <p:cNvSpPr/>
          <p:nvPr/>
        </p:nvSpPr>
        <p:spPr>
          <a:xfrm>
            <a:off x="3406671" y="5066175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B2D7674-C7D5-49A2-1D10-FCFE6248427A}"/>
              </a:ext>
            </a:extLst>
          </p:cNvPr>
          <p:cNvSpPr txBox="1"/>
          <p:nvPr/>
        </p:nvSpPr>
        <p:spPr>
          <a:xfrm>
            <a:off x="2578965" y="4620603"/>
            <a:ext cx="537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4.000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702D6F2-594E-6FED-9618-4E117A99EE32}"/>
              </a:ext>
            </a:extLst>
          </p:cNvPr>
          <p:cNvSpPr txBox="1"/>
          <p:nvPr/>
        </p:nvSpPr>
        <p:spPr>
          <a:xfrm>
            <a:off x="807582" y="3535036"/>
            <a:ext cx="708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 dirty="0">
                <a:latin typeface="ABeZeh"/>
              </a:rPr>
              <a:t>Es </a:t>
            </a:r>
            <a:r>
              <a:rPr lang="ca-ES" sz="1200" dirty="0" err="1">
                <a:latin typeface="ABeZeh"/>
              </a:rPr>
              <a:t>llig</a:t>
            </a:r>
            <a:r>
              <a:rPr lang="ca-ES" sz="1200" dirty="0">
                <a:latin typeface="ABeZeh"/>
              </a:rPr>
              <a:t>: 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6EB5B188-F170-AC98-3071-6D18391B50EE}"/>
              </a:ext>
            </a:extLst>
          </p:cNvPr>
          <p:cNvSpPr txBox="1"/>
          <p:nvPr/>
        </p:nvSpPr>
        <p:spPr>
          <a:xfrm>
            <a:off x="859461" y="4731010"/>
            <a:ext cx="12218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000">
                <a:latin typeface="ABeZeh"/>
              </a:rPr>
              <a:t>5.4</a:t>
            </a:r>
            <a:r>
              <a:rPr lang="ca-ES" sz="2000">
                <a:solidFill>
                  <a:srgbClr val="00B0F0"/>
                </a:solidFill>
                <a:latin typeface="ABeZeh"/>
              </a:rPr>
              <a:t>4</a:t>
            </a:r>
            <a:r>
              <a:rPr lang="ca-ES" sz="2000">
                <a:latin typeface="ABeZeh"/>
              </a:rPr>
              <a:t>4.847</a:t>
            </a:r>
          </a:p>
        </p:txBody>
      </p:sp>
      <p:sp>
        <p:nvSpPr>
          <p:cNvPr id="46" name="Afgeronde rechthoek 21">
            <a:extLst>
              <a:ext uri="{FF2B5EF4-FFF2-40B4-BE49-F238E27FC236}">
                <a16:creationId xmlns:a16="http://schemas.microsoft.com/office/drawing/2014/main" id="{CAA3684C-C6CE-006D-A502-7775AB60A404}"/>
              </a:ext>
            </a:extLst>
          </p:cNvPr>
          <p:cNvSpPr/>
          <p:nvPr/>
        </p:nvSpPr>
        <p:spPr>
          <a:xfrm>
            <a:off x="3306300" y="6369867"/>
            <a:ext cx="78797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8BE2E5F9-7FB6-5C9A-31A0-C5FEB69920E2}"/>
              </a:ext>
            </a:extLst>
          </p:cNvPr>
          <p:cNvSpPr txBox="1"/>
          <p:nvPr/>
        </p:nvSpPr>
        <p:spPr>
          <a:xfrm>
            <a:off x="656460" y="6403964"/>
            <a:ext cx="24813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A Granada viuen aproximadament </a:t>
            </a: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503F17E4-F598-D0A0-2393-78D19E4B3265}"/>
              </a:ext>
            </a:extLst>
          </p:cNvPr>
          <p:cNvSpPr txBox="1">
            <a:spLocks/>
          </p:cNvSpPr>
          <p:nvPr/>
        </p:nvSpPr>
        <p:spPr>
          <a:xfrm>
            <a:off x="722624" y="8846134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Ordena estos números del més xicotet al més gran (1 punt):</a:t>
            </a:r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339699A5-3573-F078-E5FE-7F7663BBC13A}"/>
              </a:ext>
            </a:extLst>
          </p:cNvPr>
          <p:cNvSpPr txBox="1">
            <a:spLocks/>
          </p:cNvSpPr>
          <p:nvPr/>
        </p:nvSpPr>
        <p:spPr>
          <a:xfrm>
            <a:off x="672354" y="7211747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Per una estació de trens passen 123.485 persones cada dia. Aproxima a les unitats de miler la quantitat de persones que hi passen cada dia  (1 punt).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693468B-81E2-0BAB-75FF-57ED4E44DD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543" y="2451187"/>
            <a:ext cx="3237821" cy="1020538"/>
          </a:xfrm>
          <a:prstGeom prst="rect">
            <a:avLst/>
          </a:prstGeom>
        </p:spPr>
      </p:pic>
      <p:sp>
        <p:nvSpPr>
          <p:cNvPr id="8" name="Afgeronde rechthoek 13">
            <a:extLst>
              <a:ext uri="{FF2B5EF4-FFF2-40B4-BE49-F238E27FC236}">
                <a16:creationId xmlns:a16="http://schemas.microsoft.com/office/drawing/2014/main" id="{A964472C-ED00-A380-EB51-3BA6BE520A8F}"/>
              </a:ext>
            </a:extLst>
          </p:cNvPr>
          <p:cNvSpPr/>
          <p:nvPr/>
        </p:nvSpPr>
        <p:spPr>
          <a:xfrm>
            <a:off x="1695035" y="3467460"/>
            <a:ext cx="5214835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57C4ABF-CC03-7B47-0AC3-DAA628944279}"/>
              </a:ext>
            </a:extLst>
          </p:cNvPr>
          <p:cNvSpPr txBox="1"/>
          <p:nvPr/>
        </p:nvSpPr>
        <p:spPr>
          <a:xfrm>
            <a:off x="3552759" y="4604418"/>
            <a:ext cx="6944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400.000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315CA97-7293-0B15-AB26-6B16A450883D}"/>
              </a:ext>
            </a:extLst>
          </p:cNvPr>
          <p:cNvSpPr txBox="1"/>
          <p:nvPr/>
        </p:nvSpPr>
        <p:spPr>
          <a:xfrm>
            <a:off x="2601004" y="5038140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40.000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741C4211-BD93-1BA4-943C-D6384E7A9311}"/>
              </a:ext>
            </a:extLst>
          </p:cNvPr>
          <p:cNvSpPr txBox="1"/>
          <p:nvPr/>
        </p:nvSpPr>
        <p:spPr>
          <a:xfrm>
            <a:off x="3713350" y="5029440"/>
            <a:ext cx="341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>
                <a:latin typeface="ABeZeh"/>
              </a:rPr>
              <a:t>40</a:t>
            </a:r>
          </a:p>
        </p:txBody>
      </p:sp>
      <p:sp>
        <p:nvSpPr>
          <p:cNvPr id="32" name="Afgeronde rechthoek 113">
            <a:extLst>
              <a:ext uri="{FF2B5EF4-FFF2-40B4-BE49-F238E27FC236}">
                <a16:creationId xmlns:a16="http://schemas.microsoft.com/office/drawing/2014/main" id="{66EB641A-C808-E671-0889-28CB3A1AF43F}"/>
              </a:ext>
            </a:extLst>
          </p:cNvPr>
          <p:cNvSpPr/>
          <p:nvPr/>
        </p:nvSpPr>
        <p:spPr>
          <a:xfrm>
            <a:off x="3381446" y="4664361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861DC799-890B-1FBB-8A1A-2829B34D231B}"/>
              </a:ext>
            </a:extLst>
          </p:cNvPr>
          <p:cNvSpPr txBox="1"/>
          <p:nvPr/>
        </p:nvSpPr>
        <p:spPr>
          <a:xfrm>
            <a:off x="4055110" y="6414380"/>
            <a:ext cx="7879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persones.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9202987C-045D-7C38-DA48-C9F8E3CB7D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4428" y="5990641"/>
            <a:ext cx="1859925" cy="1221106"/>
          </a:xfrm>
          <a:prstGeom prst="rect">
            <a:avLst/>
          </a:prstGeom>
        </p:spPr>
      </p:pic>
      <p:sp>
        <p:nvSpPr>
          <p:cNvPr id="38" name="Afgeronde rechthoek 21">
            <a:extLst>
              <a:ext uri="{FF2B5EF4-FFF2-40B4-BE49-F238E27FC236}">
                <a16:creationId xmlns:a16="http://schemas.microsoft.com/office/drawing/2014/main" id="{90AB5F5C-F0F1-47E1-6EB7-3182DC149F37}"/>
              </a:ext>
            </a:extLst>
          </p:cNvPr>
          <p:cNvSpPr/>
          <p:nvPr/>
        </p:nvSpPr>
        <p:spPr>
          <a:xfrm>
            <a:off x="771020" y="9541155"/>
            <a:ext cx="873396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0" name="Afgeronde rechthoek 21">
            <a:extLst>
              <a:ext uri="{FF2B5EF4-FFF2-40B4-BE49-F238E27FC236}">
                <a16:creationId xmlns:a16="http://schemas.microsoft.com/office/drawing/2014/main" id="{1186CAD3-6277-1577-476B-56D5DD5B2655}"/>
              </a:ext>
            </a:extLst>
          </p:cNvPr>
          <p:cNvSpPr/>
          <p:nvPr/>
        </p:nvSpPr>
        <p:spPr>
          <a:xfrm>
            <a:off x="2035759" y="9541155"/>
            <a:ext cx="873396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CFB60F76-BA96-F19A-EB7C-923ECE9FC7EE}"/>
              </a:ext>
            </a:extLst>
          </p:cNvPr>
          <p:cNvSpPr txBox="1"/>
          <p:nvPr/>
        </p:nvSpPr>
        <p:spPr>
          <a:xfrm>
            <a:off x="800569" y="9158474"/>
            <a:ext cx="9978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>
                <a:latin typeface="ABeZeh"/>
              </a:rPr>
              <a:t>25.789.001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F33D1FAE-6D08-3F9D-3167-812E8CB142A0}"/>
              </a:ext>
            </a:extLst>
          </p:cNvPr>
          <p:cNvSpPr txBox="1"/>
          <p:nvPr/>
        </p:nvSpPr>
        <p:spPr>
          <a:xfrm>
            <a:off x="1988554" y="9158474"/>
            <a:ext cx="9978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>
                <a:latin typeface="ABeZeh"/>
              </a:rPr>
              <a:t>40 milions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D19A13F8-22C0-1DE4-04F5-03E53F22DDB7}"/>
              </a:ext>
            </a:extLst>
          </p:cNvPr>
          <p:cNvSpPr txBox="1"/>
          <p:nvPr/>
        </p:nvSpPr>
        <p:spPr>
          <a:xfrm>
            <a:off x="3176041" y="9158474"/>
            <a:ext cx="1267372" cy="284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>
                <a:latin typeface="ABeZeh"/>
              </a:rPr>
              <a:t>140.000.000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6490B7B2-92D7-D02F-096D-68E1B17282C8}"/>
              </a:ext>
            </a:extLst>
          </p:cNvPr>
          <p:cNvSpPr txBox="1"/>
          <p:nvPr/>
        </p:nvSpPr>
        <p:spPr>
          <a:xfrm>
            <a:off x="1668760" y="9571907"/>
            <a:ext cx="432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>
                <a:latin typeface="ABeZeh"/>
              </a:rPr>
              <a:t>&lt;</a:t>
            </a:r>
          </a:p>
        </p:txBody>
      </p:sp>
      <p:sp>
        <p:nvSpPr>
          <p:cNvPr id="58" name="Afgeronde rechthoek 21">
            <a:extLst>
              <a:ext uri="{FF2B5EF4-FFF2-40B4-BE49-F238E27FC236}">
                <a16:creationId xmlns:a16="http://schemas.microsoft.com/office/drawing/2014/main" id="{1FEC1AC1-A3E1-93BD-3926-C30CABCE4CD0}"/>
              </a:ext>
            </a:extLst>
          </p:cNvPr>
          <p:cNvSpPr/>
          <p:nvPr/>
        </p:nvSpPr>
        <p:spPr>
          <a:xfrm>
            <a:off x="3304717" y="9534764"/>
            <a:ext cx="873396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284C61E7-6E13-EC2F-CC13-5FF6E66541CF}"/>
              </a:ext>
            </a:extLst>
          </p:cNvPr>
          <p:cNvSpPr txBox="1"/>
          <p:nvPr/>
        </p:nvSpPr>
        <p:spPr>
          <a:xfrm>
            <a:off x="2937718" y="9565516"/>
            <a:ext cx="432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>
                <a:latin typeface="ABeZeh"/>
              </a:rPr>
              <a:t>&lt;</a:t>
            </a:r>
          </a:p>
        </p:txBody>
      </p:sp>
      <p:sp>
        <p:nvSpPr>
          <p:cNvPr id="95" name="CuadroTexto 94">
            <a:extLst>
              <a:ext uri="{FF2B5EF4-FFF2-40B4-BE49-F238E27FC236}">
                <a16:creationId xmlns:a16="http://schemas.microsoft.com/office/drawing/2014/main" id="{5B2E4A19-DD7E-C6F9-E65A-365D978A8F65}"/>
              </a:ext>
            </a:extLst>
          </p:cNvPr>
          <p:cNvSpPr txBox="1"/>
          <p:nvPr/>
        </p:nvSpPr>
        <p:spPr>
          <a:xfrm>
            <a:off x="2606138" y="8049388"/>
            <a:ext cx="27149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Per l’estació passen aproximadament </a:t>
            </a:r>
          </a:p>
        </p:txBody>
      </p:sp>
      <p:sp>
        <p:nvSpPr>
          <p:cNvPr id="97" name="CuadroTexto 96">
            <a:extLst>
              <a:ext uri="{FF2B5EF4-FFF2-40B4-BE49-F238E27FC236}">
                <a16:creationId xmlns:a16="http://schemas.microsoft.com/office/drawing/2014/main" id="{57995333-DE21-B798-8382-120A05B93D2E}"/>
              </a:ext>
            </a:extLst>
          </p:cNvPr>
          <p:cNvSpPr txBox="1"/>
          <p:nvPr/>
        </p:nvSpPr>
        <p:spPr>
          <a:xfrm>
            <a:off x="6196759" y="8037816"/>
            <a:ext cx="7879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persones.</a:t>
            </a:r>
          </a:p>
        </p:txBody>
      </p:sp>
      <p:sp>
        <p:nvSpPr>
          <p:cNvPr id="19" name="Afgeronde rechthoek 21">
            <a:extLst>
              <a:ext uri="{FF2B5EF4-FFF2-40B4-BE49-F238E27FC236}">
                <a16:creationId xmlns:a16="http://schemas.microsoft.com/office/drawing/2014/main" id="{296DEECA-A117-5DEF-DE89-826BA6C182B4}"/>
              </a:ext>
            </a:extLst>
          </p:cNvPr>
          <p:cNvSpPr/>
          <p:nvPr/>
        </p:nvSpPr>
        <p:spPr>
          <a:xfrm>
            <a:off x="5454187" y="7966387"/>
            <a:ext cx="78797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:a16="http://schemas.microsoft.com/office/drawing/2014/main" id="{00F7CFCF-45CB-9852-1FB6-B4B381C3B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95" y="2306745"/>
            <a:ext cx="2679113" cy="1011582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83" name="Ondertitel 2">
            <a:extLst>
              <a:ext uri="{FF2B5EF4-FFF2-40B4-BE49-F238E27FC236}">
                <a16:creationId xmlns:a16="http://schemas.microsoft.com/office/drawing/2014/main" id="{83506F63-4CA2-4CD9-B73D-2A7BB81FF6FC}"/>
              </a:ext>
            </a:extLst>
          </p:cNvPr>
          <p:cNvSpPr txBox="1">
            <a:spLocks/>
          </p:cNvSpPr>
          <p:nvPr/>
        </p:nvSpPr>
        <p:spPr>
          <a:xfrm>
            <a:off x="620350" y="2157273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Escriu els números que falten (1 punt):</a:t>
            </a:r>
          </a:p>
        </p:txBody>
      </p:sp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647330" y="7778886"/>
            <a:ext cx="6158196" cy="367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Quant li costaran a Maria 3 tauletes? (1 punt).</a:t>
            </a:r>
          </a:p>
        </p:txBody>
      </p:sp>
      <p:sp>
        <p:nvSpPr>
          <p:cNvPr id="97" name="Ondertitel 2">
            <a:extLst>
              <a:ext uri="{FF2B5EF4-FFF2-40B4-BE49-F238E27FC236}">
                <a16:creationId xmlns:a16="http://schemas.microsoft.com/office/drawing/2014/main" id="{FD04011D-93B4-4690-B6DD-A88194846CE6}"/>
              </a:ext>
            </a:extLst>
          </p:cNvPr>
          <p:cNvSpPr txBox="1">
            <a:spLocks/>
          </p:cNvSpPr>
          <p:nvPr/>
        </p:nvSpPr>
        <p:spPr>
          <a:xfrm>
            <a:off x="655141" y="8957345"/>
            <a:ext cx="6158196" cy="298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Calcula les operacions (1 punt).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621469" y="3605053"/>
            <a:ext cx="6158196" cy="2845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Calcula (1 punt).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</a:t>
            </a:r>
            <a:r>
              <a:rPr lang="ca-ES" sz="1050" dirty="0" err="1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Snappet</a:t>
            </a:r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. Prova 1 6t.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4AE470F7-0625-DA26-9B09-60EC28B2B502}"/>
              </a:ext>
            </a:extLst>
          </p:cNvPr>
          <p:cNvSpPr txBox="1">
            <a:spLocks/>
          </p:cNvSpPr>
          <p:nvPr/>
        </p:nvSpPr>
        <p:spPr>
          <a:xfrm>
            <a:off x="597840" y="5615628"/>
            <a:ext cx="6199531" cy="6938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</a:rPr>
              <a:t>8. Sofia ha llegit que la Lluna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</a:rPr>
              <a:t>está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</a:rPr>
              <a:t> a uns 149. 384.400 km del Sol, i la Terra a uns 149.700.000 km. Quants quilòmetres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</a:rPr>
              <a:t>está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</a:rPr>
              <a:t> a prop la Lluna del Sol, comparant-la amb la Terra? (1 punt).</a:t>
            </a:r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id="{5F8A4B96-7675-E624-DDE5-471A8B99CA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175" y="3904772"/>
            <a:ext cx="2235034" cy="1572802"/>
          </a:xfrm>
          <a:prstGeom prst="rect">
            <a:avLst/>
          </a:prstGeom>
        </p:spPr>
      </p:pic>
      <p:pic>
        <p:nvPicPr>
          <p:cNvPr id="71" name="Imagen 70">
            <a:extLst>
              <a:ext uri="{FF2B5EF4-FFF2-40B4-BE49-F238E27FC236}">
                <a16:creationId xmlns:a16="http://schemas.microsoft.com/office/drawing/2014/main" id="{DCA0D5F9-4831-FDB4-F7C8-2F8BF10CB1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141" y="6272903"/>
            <a:ext cx="3229878" cy="1246460"/>
          </a:xfrm>
          <a:prstGeom prst="rect">
            <a:avLst/>
          </a:prstGeom>
        </p:spPr>
      </p:pic>
      <p:pic>
        <p:nvPicPr>
          <p:cNvPr id="84" name="Imagen 83">
            <a:extLst>
              <a:ext uri="{FF2B5EF4-FFF2-40B4-BE49-F238E27FC236}">
                <a16:creationId xmlns:a16="http://schemas.microsoft.com/office/drawing/2014/main" id="{BE471B8A-4CDC-A866-D78E-0231A00040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152" y="8074819"/>
            <a:ext cx="1646814" cy="850355"/>
          </a:xfrm>
          <a:prstGeom prst="rect">
            <a:avLst/>
          </a:prstGeom>
        </p:spPr>
      </p:pic>
      <p:sp>
        <p:nvSpPr>
          <p:cNvPr id="85" name="Afgeronde rechthoek 21">
            <a:extLst>
              <a:ext uri="{FF2B5EF4-FFF2-40B4-BE49-F238E27FC236}">
                <a16:creationId xmlns:a16="http://schemas.microsoft.com/office/drawing/2014/main" id="{BB578F4C-C654-61DB-270B-F0E6057C2DAD}"/>
              </a:ext>
            </a:extLst>
          </p:cNvPr>
          <p:cNvSpPr/>
          <p:nvPr/>
        </p:nvSpPr>
        <p:spPr>
          <a:xfrm>
            <a:off x="3679048" y="8327340"/>
            <a:ext cx="474077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505A0FD9-8054-8D98-94C9-B3C3A1CA4736}"/>
              </a:ext>
            </a:extLst>
          </p:cNvPr>
          <p:cNvSpPr txBox="1"/>
          <p:nvPr/>
        </p:nvSpPr>
        <p:spPr>
          <a:xfrm>
            <a:off x="2669854" y="8366441"/>
            <a:ext cx="10262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 dirty="0">
                <a:latin typeface="ABeZeh"/>
              </a:rPr>
              <a:t>Li costaran </a:t>
            </a:r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3C06095A-8CC5-EE87-7D30-F52ABB268317}"/>
              </a:ext>
            </a:extLst>
          </p:cNvPr>
          <p:cNvSpPr txBox="1"/>
          <p:nvPr/>
        </p:nvSpPr>
        <p:spPr>
          <a:xfrm>
            <a:off x="4095213" y="8376418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€.</a:t>
            </a:r>
          </a:p>
        </p:txBody>
      </p:sp>
      <p:pic>
        <p:nvPicPr>
          <p:cNvPr id="94" name="Imagen 93">
            <a:extLst>
              <a:ext uri="{FF2B5EF4-FFF2-40B4-BE49-F238E27FC236}">
                <a16:creationId xmlns:a16="http://schemas.microsoft.com/office/drawing/2014/main" id="{BDCC8DF2-3531-69E8-9D25-0F89D59B31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3676" y="9351828"/>
            <a:ext cx="1581150" cy="428625"/>
          </a:xfrm>
          <a:prstGeom prst="rect">
            <a:avLst/>
          </a:prstGeom>
        </p:spPr>
      </p:pic>
      <p:pic>
        <p:nvPicPr>
          <p:cNvPr id="98" name="Imagen 97">
            <a:extLst>
              <a:ext uri="{FF2B5EF4-FFF2-40B4-BE49-F238E27FC236}">
                <a16:creationId xmlns:a16="http://schemas.microsoft.com/office/drawing/2014/main" id="{488D421E-406D-BD52-FC95-7AAB53A8C5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8012" y="9301185"/>
            <a:ext cx="1504950" cy="419100"/>
          </a:xfrm>
          <a:prstGeom prst="rect">
            <a:avLst/>
          </a:prstGeom>
        </p:spPr>
      </p:pic>
      <p:pic>
        <p:nvPicPr>
          <p:cNvPr id="99" name="Imagen 98">
            <a:extLst>
              <a:ext uri="{FF2B5EF4-FFF2-40B4-BE49-F238E27FC236}">
                <a16:creationId xmlns:a16="http://schemas.microsoft.com/office/drawing/2014/main" id="{8944DCC7-D6CB-5826-4D4B-A3B3770DA1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17600" y="9340374"/>
            <a:ext cx="1714500" cy="438150"/>
          </a:xfrm>
          <a:prstGeom prst="rect">
            <a:avLst/>
          </a:prstGeom>
        </p:spPr>
      </p:pic>
      <p:pic>
        <p:nvPicPr>
          <p:cNvPr id="104" name="Imagen 103">
            <a:extLst>
              <a:ext uri="{FF2B5EF4-FFF2-40B4-BE49-F238E27FC236}">
                <a16:creationId xmlns:a16="http://schemas.microsoft.com/office/drawing/2014/main" id="{D7A0F773-6A57-A702-BA2B-6B5C75867C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68433" y="6272903"/>
            <a:ext cx="2018004" cy="107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2D69A322-57F5-4FC9-A9EE-37E555A7C4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1797</TotalTime>
  <Words>253</Words>
  <Application>Microsoft Office PowerPoint</Application>
  <PresentationFormat>Personalizado</PresentationFormat>
  <Paragraphs>35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60</cp:revision>
  <dcterms:created xsi:type="dcterms:W3CDTF">2022-01-03T10:00:59Z</dcterms:created>
  <dcterms:modified xsi:type="dcterms:W3CDTF">2024-12-15T09:34:41Z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