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>
        <p:scale>
          <a:sx n="150" d="100"/>
          <a:sy n="150" d="100"/>
        </p:scale>
        <p:origin x="708" y="-558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fgeronde rechthoek 21">
            <a:extLst>
              <a:ext uri="{FF2B5EF4-FFF2-40B4-BE49-F238E27FC236}">
                <a16:creationId xmlns:a16="http://schemas.microsoft.com/office/drawing/2014/main" id="{878B16B3-A763-4971-8A31-2AF38664417B}"/>
              </a:ext>
            </a:extLst>
          </p:cNvPr>
          <p:cNvSpPr/>
          <p:nvPr/>
        </p:nvSpPr>
        <p:spPr>
          <a:xfrm>
            <a:off x="1169302" y="3219463"/>
            <a:ext cx="544284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2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41812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25378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Escriu dos exemples de situacions diferents del teu dia a dia en les quals utilitzes números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716478" y="4839702"/>
            <a:ext cx="6607189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Dibuixa els blocs necessaris per a representar el número 124 dins del requadro (1 punt).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E966FC58-59F6-4B3F-925A-256B9BB27C0F}"/>
              </a:ext>
            </a:extLst>
          </p:cNvPr>
          <p:cNvSpPr/>
          <p:nvPr/>
        </p:nvSpPr>
        <p:spPr>
          <a:xfrm>
            <a:off x="886840" y="5993150"/>
            <a:ext cx="3372965" cy="1959312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16478" y="806995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Quin número és? (1 punt).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E46C208-4522-4265-A916-9EB6F1527991}"/>
              </a:ext>
            </a:extLst>
          </p:cNvPr>
          <p:cNvSpPr/>
          <p:nvPr/>
        </p:nvSpPr>
        <p:spPr>
          <a:xfrm>
            <a:off x="811063" y="3203325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F44C9582-5097-4808-9705-4553FFE74E33}"/>
              </a:ext>
            </a:extLst>
          </p:cNvPr>
          <p:cNvSpPr/>
          <p:nvPr/>
        </p:nvSpPr>
        <p:spPr>
          <a:xfrm>
            <a:off x="820242" y="3785534"/>
            <a:ext cx="283550" cy="319921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0" name="Tekstvak 14">
            <a:extLst>
              <a:ext uri="{FF2B5EF4-FFF2-40B4-BE49-F238E27FC236}">
                <a16:creationId xmlns:a16="http://schemas.microsoft.com/office/drawing/2014/main" id="{28621CCC-5168-40FB-A950-D88C5F07BAAA}"/>
              </a:ext>
            </a:extLst>
          </p:cNvPr>
          <p:cNvSpPr txBox="1"/>
          <p:nvPr/>
        </p:nvSpPr>
        <p:spPr>
          <a:xfrm>
            <a:off x="834242" y="3186958"/>
            <a:ext cx="297981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1</a:t>
            </a:r>
          </a:p>
        </p:txBody>
      </p:sp>
      <p:sp>
        <p:nvSpPr>
          <p:cNvPr id="111" name="Tekstvak 14">
            <a:extLst>
              <a:ext uri="{FF2B5EF4-FFF2-40B4-BE49-F238E27FC236}">
                <a16:creationId xmlns:a16="http://schemas.microsoft.com/office/drawing/2014/main" id="{3C6A9A15-D695-48BE-A5A0-832CAC217320}"/>
              </a:ext>
            </a:extLst>
          </p:cNvPr>
          <p:cNvSpPr txBox="1"/>
          <p:nvPr/>
        </p:nvSpPr>
        <p:spPr>
          <a:xfrm>
            <a:off x="839530" y="3785528"/>
            <a:ext cx="297981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sz="11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2</a:t>
            </a:r>
          </a:p>
        </p:txBody>
      </p:sp>
      <p:sp>
        <p:nvSpPr>
          <p:cNvPr id="103" name="Afgeronde rechthoek 21">
            <a:extLst>
              <a:ext uri="{FF2B5EF4-FFF2-40B4-BE49-F238E27FC236}">
                <a16:creationId xmlns:a16="http://schemas.microsoft.com/office/drawing/2014/main" id="{A13266F0-7DA0-1EA7-F76D-80E051C2E509}"/>
              </a:ext>
            </a:extLst>
          </p:cNvPr>
          <p:cNvSpPr/>
          <p:nvPr/>
        </p:nvSpPr>
        <p:spPr>
          <a:xfrm>
            <a:off x="1179399" y="3795643"/>
            <a:ext cx="5442841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9A1ABE3-45FD-0836-9560-118746C78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00" y="5234804"/>
            <a:ext cx="2145352" cy="6640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EEF45C-8C36-F7E3-D0AD-223CDAE85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705" y="8500519"/>
            <a:ext cx="1948863" cy="1194464"/>
          </a:xfrm>
          <a:prstGeom prst="rect">
            <a:avLst/>
          </a:prstGeom>
        </p:spPr>
      </p:pic>
      <p:sp>
        <p:nvSpPr>
          <p:cNvPr id="116" name="Afgeronde rechthoek 21">
            <a:extLst>
              <a:ext uri="{FF2B5EF4-FFF2-40B4-BE49-F238E27FC236}">
                <a16:creationId xmlns:a16="http://schemas.microsoft.com/office/drawing/2014/main" id="{A2DC227C-98E9-1329-6D09-3ABBC1D554AB}"/>
              </a:ext>
            </a:extLst>
          </p:cNvPr>
          <p:cNvSpPr/>
          <p:nvPr/>
        </p:nvSpPr>
        <p:spPr>
          <a:xfrm>
            <a:off x="4398608" y="8906681"/>
            <a:ext cx="1190176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7" name="Ondertitel 2">
            <a:extLst>
              <a:ext uri="{FF2B5EF4-FFF2-40B4-BE49-F238E27FC236}">
                <a16:creationId xmlns:a16="http://schemas.microsoft.com/office/drawing/2014/main" id="{64545D6F-606E-929F-37C2-CE73571EF362}"/>
              </a:ext>
            </a:extLst>
          </p:cNvPr>
          <p:cNvSpPr txBox="1">
            <a:spLocks/>
          </p:cNvSpPr>
          <p:nvPr/>
        </p:nvSpPr>
        <p:spPr>
          <a:xfrm>
            <a:off x="3225391" y="8882469"/>
            <a:ext cx="176830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És el número: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46551" y="2133177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Escriu un número de 3 que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tinga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un 4 en les centenes (1 punt).</a:t>
            </a:r>
          </a:p>
        </p:txBody>
      </p:sp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27768" y="4375258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quin és el valor del 6 en el número 568 (1 punt).</a:t>
            </a:r>
          </a:p>
        </p:txBody>
      </p:sp>
      <p:sp>
        <p:nvSpPr>
          <p:cNvPr id="86" name="Afgeronde rechthoek 113">
            <a:extLst>
              <a:ext uri="{FF2B5EF4-FFF2-40B4-BE49-F238E27FC236}">
                <a16:creationId xmlns:a16="http://schemas.microsoft.com/office/drawing/2014/main" id="{29346837-FAD2-400E-AB9E-826F1899BF7D}"/>
              </a:ext>
            </a:extLst>
          </p:cNvPr>
          <p:cNvSpPr/>
          <p:nvPr/>
        </p:nvSpPr>
        <p:spPr>
          <a:xfrm>
            <a:off x="2571803" y="3620187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7" name="Afgeronde rechthoek 113">
            <a:extLst>
              <a:ext uri="{FF2B5EF4-FFF2-40B4-BE49-F238E27FC236}">
                <a16:creationId xmlns:a16="http://schemas.microsoft.com/office/drawing/2014/main" id="{47F05BA9-E5A5-4618-BCBE-FB1D6C4BBF32}"/>
              </a:ext>
            </a:extLst>
          </p:cNvPr>
          <p:cNvSpPr/>
          <p:nvPr/>
        </p:nvSpPr>
        <p:spPr>
          <a:xfrm>
            <a:off x="666974" y="361626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8" name="Afgeronde rechthoek 113">
            <a:extLst>
              <a:ext uri="{FF2B5EF4-FFF2-40B4-BE49-F238E27FC236}">
                <a16:creationId xmlns:a16="http://schemas.microsoft.com/office/drawing/2014/main" id="{7296D71F-9A74-4C20-96AD-B9208B58F385}"/>
              </a:ext>
            </a:extLst>
          </p:cNvPr>
          <p:cNvSpPr/>
          <p:nvPr/>
        </p:nvSpPr>
        <p:spPr>
          <a:xfrm>
            <a:off x="4428364" y="3619311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Ondertitel 2">
            <a:extLst>
              <a:ext uri="{FF2B5EF4-FFF2-40B4-BE49-F238E27FC236}">
                <a16:creationId xmlns:a16="http://schemas.microsoft.com/office/drawing/2014/main" id="{1B082760-504A-4C60-AE66-2329F4F45C7F}"/>
              </a:ext>
            </a:extLst>
          </p:cNvPr>
          <p:cNvSpPr txBox="1">
            <a:spLocks/>
          </p:cNvSpPr>
          <p:nvPr/>
        </p:nvSpPr>
        <p:spPr>
          <a:xfrm>
            <a:off x="523526" y="2891021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el número de tres xifres que té un 5 en les centenes, un 3 en les desenes i un 8 en les unitats (1 punt).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02191" y="7168886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Quants diners hi ha? (1 punt).</a:t>
            </a:r>
          </a:p>
        </p:txBody>
      </p:sp>
      <p:sp>
        <p:nvSpPr>
          <p:cNvPr id="94" name="Ondertitel 2">
            <a:extLst>
              <a:ext uri="{FF2B5EF4-FFF2-40B4-BE49-F238E27FC236}">
                <a16:creationId xmlns:a16="http://schemas.microsoft.com/office/drawing/2014/main" id="{D8B3020A-D607-4A01-B23A-10A5213C4F33}"/>
              </a:ext>
            </a:extLst>
          </p:cNvPr>
          <p:cNvSpPr txBox="1">
            <a:spLocks/>
          </p:cNvSpPr>
          <p:nvPr/>
        </p:nvSpPr>
        <p:spPr>
          <a:xfrm>
            <a:off x="1344033" y="5483009"/>
            <a:ext cx="257989" cy="332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+</a:t>
            </a:r>
          </a:p>
        </p:txBody>
      </p:sp>
      <p:sp>
        <p:nvSpPr>
          <p:cNvPr id="95" name="Ondertitel 2">
            <a:extLst>
              <a:ext uri="{FF2B5EF4-FFF2-40B4-BE49-F238E27FC236}">
                <a16:creationId xmlns:a16="http://schemas.microsoft.com/office/drawing/2014/main" id="{73A457FB-BAAC-4E85-A736-10BB3B0F83C1}"/>
              </a:ext>
            </a:extLst>
          </p:cNvPr>
          <p:cNvSpPr txBox="1">
            <a:spLocks/>
          </p:cNvSpPr>
          <p:nvPr/>
        </p:nvSpPr>
        <p:spPr>
          <a:xfrm>
            <a:off x="863076" y="3552819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835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520370" y="8580732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Dibuixa els bitllets i les monedes que necessites per a pagar 214 € (1 punt).</a:t>
            </a:r>
          </a:p>
        </p:txBody>
      </p:sp>
      <p:sp>
        <p:nvSpPr>
          <p:cNvPr id="62" name="Afgeronde rechthoek 13">
            <a:extLst>
              <a:ext uri="{FF2B5EF4-FFF2-40B4-BE49-F238E27FC236}">
                <a16:creationId xmlns:a16="http://schemas.microsoft.com/office/drawing/2014/main" id="{304BC016-258B-85B0-9199-CB48CCACF262}"/>
              </a:ext>
            </a:extLst>
          </p:cNvPr>
          <p:cNvSpPr/>
          <p:nvPr/>
        </p:nvSpPr>
        <p:spPr>
          <a:xfrm>
            <a:off x="696167" y="2448117"/>
            <a:ext cx="292058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56C9DF04-2DFE-FF39-13AB-16905DD0817B}"/>
              </a:ext>
            </a:extLst>
          </p:cNvPr>
          <p:cNvSpPr txBox="1">
            <a:spLocks/>
          </p:cNvSpPr>
          <p:nvPr/>
        </p:nvSpPr>
        <p:spPr>
          <a:xfrm>
            <a:off x="2767081" y="3532233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385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6E70F136-4494-0CD2-83E3-38437592FA9F}"/>
              </a:ext>
            </a:extLst>
          </p:cNvPr>
          <p:cNvSpPr txBox="1">
            <a:spLocks/>
          </p:cNvSpPr>
          <p:nvPr/>
        </p:nvSpPr>
        <p:spPr>
          <a:xfrm>
            <a:off x="4696714" y="3532966"/>
            <a:ext cx="462141" cy="30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538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27768" y="5197057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Descompon el número 751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23526" y="6057821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Escriu creu com es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llig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el número 593 (1 punt).</a:t>
            </a:r>
          </a:p>
        </p:txBody>
      </p:sp>
      <p:sp>
        <p:nvSpPr>
          <p:cNvPr id="74" name="Afgeronde rechthoek 13">
            <a:extLst>
              <a:ext uri="{FF2B5EF4-FFF2-40B4-BE49-F238E27FC236}">
                <a16:creationId xmlns:a16="http://schemas.microsoft.com/office/drawing/2014/main" id="{31AF753E-57DF-646D-0FCF-2909A779C4B6}"/>
              </a:ext>
            </a:extLst>
          </p:cNvPr>
          <p:cNvSpPr/>
          <p:nvPr/>
        </p:nvSpPr>
        <p:spPr>
          <a:xfrm>
            <a:off x="674966" y="4812671"/>
            <a:ext cx="1145884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5" name="Afgeronde rechthoek 113">
            <a:extLst>
              <a:ext uri="{FF2B5EF4-FFF2-40B4-BE49-F238E27FC236}">
                <a16:creationId xmlns:a16="http://schemas.microsoft.com/office/drawing/2014/main" id="{CB17DD0C-4C09-19ED-59E3-BE85FC84ADF5}"/>
              </a:ext>
            </a:extLst>
          </p:cNvPr>
          <p:cNvSpPr/>
          <p:nvPr/>
        </p:nvSpPr>
        <p:spPr>
          <a:xfrm>
            <a:off x="730343" y="5571359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13">
            <a:extLst>
              <a:ext uri="{FF2B5EF4-FFF2-40B4-BE49-F238E27FC236}">
                <a16:creationId xmlns:a16="http://schemas.microsoft.com/office/drawing/2014/main" id="{1E3C0256-D38D-2AF6-2F6A-5C7F443D20D1}"/>
              </a:ext>
            </a:extLst>
          </p:cNvPr>
          <p:cNvSpPr/>
          <p:nvPr/>
        </p:nvSpPr>
        <p:spPr>
          <a:xfrm>
            <a:off x="1651371" y="5578562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7" name="Afgeronde rechthoek 113">
            <a:extLst>
              <a:ext uri="{FF2B5EF4-FFF2-40B4-BE49-F238E27FC236}">
                <a16:creationId xmlns:a16="http://schemas.microsoft.com/office/drawing/2014/main" id="{10F67B48-4F3A-9B8F-7310-EE9E8FD3DE3C}"/>
              </a:ext>
            </a:extLst>
          </p:cNvPr>
          <p:cNvSpPr/>
          <p:nvPr/>
        </p:nvSpPr>
        <p:spPr>
          <a:xfrm>
            <a:off x="2571803" y="5563284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F152CBBD-78F1-4BBF-F44D-76F879D09977}"/>
              </a:ext>
            </a:extLst>
          </p:cNvPr>
          <p:cNvSpPr txBox="1">
            <a:spLocks/>
          </p:cNvSpPr>
          <p:nvPr/>
        </p:nvSpPr>
        <p:spPr>
          <a:xfrm>
            <a:off x="2284509" y="5489397"/>
            <a:ext cx="257989" cy="332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+</a:t>
            </a:r>
          </a:p>
        </p:txBody>
      </p:sp>
      <p:sp>
        <p:nvSpPr>
          <p:cNvPr id="79" name="Afgeronde rechthoek 11">
            <a:extLst>
              <a:ext uri="{FF2B5EF4-FFF2-40B4-BE49-F238E27FC236}">
                <a16:creationId xmlns:a16="http://schemas.microsoft.com/office/drawing/2014/main" id="{CD69639B-D1CE-7D65-8B0A-111FED6F7EF4}"/>
              </a:ext>
            </a:extLst>
          </p:cNvPr>
          <p:cNvSpPr/>
          <p:nvPr/>
        </p:nvSpPr>
        <p:spPr>
          <a:xfrm>
            <a:off x="592030" y="6419844"/>
            <a:ext cx="578909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F8E664-CC32-5301-F1CE-D968D5AF0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60" y="7516831"/>
            <a:ext cx="2843471" cy="1046333"/>
          </a:xfrm>
          <a:prstGeom prst="rect">
            <a:avLst/>
          </a:prstGeom>
        </p:spPr>
      </p:pic>
      <p:sp>
        <p:nvSpPr>
          <p:cNvPr id="98" name="Ondertitel 2">
            <a:extLst>
              <a:ext uri="{FF2B5EF4-FFF2-40B4-BE49-F238E27FC236}">
                <a16:creationId xmlns:a16="http://schemas.microsoft.com/office/drawing/2014/main" id="{681F7192-5F4A-01B1-EFE8-7EE072D41ED9}"/>
              </a:ext>
            </a:extLst>
          </p:cNvPr>
          <p:cNvSpPr txBox="1">
            <a:spLocks/>
          </p:cNvSpPr>
          <p:nvPr/>
        </p:nvSpPr>
        <p:spPr>
          <a:xfrm>
            <a:off x="4230447" y="7807337"/>
            <a:ext cx="257989" cy="332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+</a:t>
            </a:r>
          </a:p>
        </p:txBody>
      </p:sp>
      <p:sp>
        <p:nvSpPr>
          <p:cNvPr id="104" name="Afgeronde rechthoek 113">
            <a:extLst>
              <a:ext uri="{FF2B5EF4-FFF2-40B4-BE49-F238E27FC236}">
                <a16:creationId xmlns:a16="http://schemas.microsoft.com/office/drawing/2014/main" id="{7AB473EF-6429-A574-2C11-B617CE729DBD}"/>
              </a:ext>
            </a:extLst>
          </p:cNvPr>
          <p:cNvSpPr/>
          <p:nvPr/>
        </p:nvSpPr>
        <p:spPr>
          <a:xfrm>
            <a:off x="3616757" y="7895687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5" name="Afgeronde rechthoek 113">
            <a:extLst>
              <a:ext uri="{FF2B5EF4-FFF2-40B4-BE49-F238E27FC236}">
                <a16:creationId xmlns:a16="http://schemas.microsoft.com/office/drawing/2014/main" id="{2A487B61-D35B-B6B2-C6EB-EC59A2AC167E}"/>
              </a:ext>
            </a:extLst>
          </p:cNvPr>
          <p:cNvSpPr/>
          <p:nvPr/>
        </p:nvSpPr>
        <p:spPr>
          <a:xfrm>
            <a:off x="4537785" y="7902890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6" name="Afgeronde rechthoek 113">
            <a:extLst>
              <a:ext uri="{FF2B5EF4-FFF2-40B4-BE49-F238E27FC236}">
                <a16:creationId xmlns:a16="http://schemas.microsoft.com/office/drawing/2014/main" id="{9DB24E23-2755-600B-64C1-44B4B027145B}"/>
              </a:ext>
            </a:extLst>
          </p:cNvPr>
          <p:cNvSpPr/>
          <p:nvPr/>
        </p:nvSpPr>
        <p:spPr>
          <a:xfrm>
            <a:off x="5458217" y="7887612"/>
            <a:ext cx="594873" cy="23012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7" name="Ondertitel 2">
            <a:extLst>
              <a:ext uri="{FF2B5EF4-FFF2-40B4-BE49-F238E27FC236}">
                <a16:creationId xmlns:a16="http://schemas.microsoft.com/office/drawing/2014/main" id="{5C4CA66A-724B-4473-C5B1-0392CB3FE563}"/>
              </a:ext>
            </a:extLst>
          </p:cNvPr>
          <p:cNvSpPr txBox="1">
            <a:spLocks/>
          </p:cNvSpPr>
          <p:nvPr/>
        </p:nvSpPr>
        <p:spPr>
          <a:xfrm>
            <a:off x="5170923" y="7813725"/>
            <a:ext cx="257989" cy="332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+</a:t>
            </a:r>
          </a:p>
        </p:txBody>
      </p:sp>
      <p:sp>
        <p:nvSpPr>
          <p:cNvPr id="108" name="Ondertitel 2">
            <a:extLst>
              <a:ext uri="{FF2B5EF4-FFF2-40B4-BE49-F238E27FC236}">
                <a16:creationId xmlns:a16="http://schemas.microsoft.com/office/drawing/2014/main" id="{4E6EAA55-3E3A-6793-85F4-637C7B44D2C4}"/>
              </a:ext>
            </a:extLst>
          </p:cNvPr>
          <p:cNvSpPr txBox="1">
            <a:spLocks/>
          </p:cNvSpPr>
          <p:nvPr/>
        </p:nvSpPr>
        <p:spPr>
          <a:xfrm>
            <a:off x="6082395" y="7836354"/>
            <a:ext cx="257989" cy="332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1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=</a:t>
            </a:r>
          </a:p>
        </p:txBody>
      </p:sp>
      <p:sp>
        <p:nvSpPr>
          <p:cNvPr id="109" name="Afgeronde rechthoek 113">
            <a:extLst>
              <a:ext uri="{FF2B5EF4-FFF2-40B4-BE49-F238E27FC236}">
                <a16:creationId xmlns:a16="http://schemas.microsoft.com/office/drawing/2014/main" id="{41FEA3CE-B172-0FC6-A5FF-23FD4066DD3F}"/>
              </a:ext>
            </a:extLst>
          </p:cNvPr>
          <p:cNvSpPr/>
          <p:nvPr/>
        </p:nvSpPr>
        <p:spPr>
          <a:xfrm>
            <a:off x="6381130" y="7845288"/>
            <a:ext cx="594873" cy="280522"/>
          </a:xfrm>
          <a:prstGeom prst="roundRect">
            <a:avLst/>
          </a:prstGeom>
          <a:solidFill>
            <a:schemeClr val="bg1">
              <a:alpha val="10000"/>
            </a:scheme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55A8D6E6-5CE5-C67E-7EE0-F48A2BDFDA16}"/>
              </a:ext>
            </a:extLst>
          </p:cNvPr>
          <p:cNvSpPr/>
          <p:nvPr/>
        </p:nvSpPr>
        <p:spPr>
          <a:xfrm>
            <a:off x="594997" y="8953488"/>
            <a:ext cx="6431950" cy="879179"/>
          </a:xfrm>
          <a:prstGeom prst="rect">
            <a:avLst/>
          </a:prstGeom>
          <a:noFill/>
          <a:ln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9ED0"/>
                </a:solidFill>
              </a:ln>
              <a:noFill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2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F0DAA65-9E66-4927-6389-B0EB748F8AA7}"/>
              </a:ext>
            </a:extLst>
          </p:cNvPr>
          <p:cNvSpPr txBox="1"/>
          <p:nvPr/>
        </p:nvSpPr>
        <p:spPr>
          <a:xfrm>
            <a:off x="4406530" y="3560805"/>
            <a:ext cx="3073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200" b="1">
                <a:solidFill>
                  <a:srgbClr val="FF33CC"/>
                </a:solidFill>
                <a:latin typeface="ABeZeh" pitchFamily="2" charset="0"/>
                <a:ea typeface="ABeZeh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C61F7404-9859-45BC-88D0-530EBDDCCF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1563</TotalTime>
  <Words>223</Words>
  <Application>Microsoft Office PowerPoint</Application>
  <PresentationFormat>Personalizado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35</cp:revision>
  <dcterms:created xsi:type="dcterms:W3CDTF">2022-01-03T10:00:59Z</dcterms:created>
  <dcterms:modified xsi:type="dcterms:W3CDTF">2024-12-11T10:20:39Z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