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2 5t.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25378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Escriu els 6 primers múltiples de 3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05592" y="3314838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amb una creu els divisors de 24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44739" y="459917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Escriu 2 parells de factors de 16 (1 punt).</a:t>
            </a:r>
          </a:p>
        </p:txBody>
      </p:sp>
      <p:sp>
        <p:nvSpPr>
          <p:cNvPr id="116" name="Afgeronde rechthoek 21">
            <a:extLst>
              <a:ext uri="{FF2B5EF4-FFF2-40B4-BE49-F238E27FC236}">
                <a16:creationId xmlns:a16="http://schemas.microsoft.com/office/drawing/2014/main" id="{A2DC227C-98E9-1329-6D09-3ABBC1D554AB}"/>
              </a:ext>
            </a:extLst>
          </p:cNvPr>
          <p:cNvSpPr/>
          <p:nvPr/>
        </p:nvSpPr>
        <p:spPr>
          <a:xfrm>
            <a:off x="776392" y="4974892"/>
            <a:ext cx="429060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26D808E7-47F5-DB80-23AE-9022FC187A43}"/>
              </a:ext>
            </a:extLst>
          </p:cNvPr>
          <p:cNvSpPr/>
          <p:nvPr/>
        </p:nvSpPr>
        <p:spPr>
          <a:xfrm>
            <a:off x="846288" y="3784612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Afgeronde rechthoek 113">
            <a:extLst>
              <a:ext uri="{FF2B5EF4-FFF2-40B4-BE49-F238E27FC236}">
                <a16:creationId xmlns:a16="http://schemas.microsoft.com/office/drawing/2014/main" id="{6B579F76-F4D3-98FF-2EC4-03FAE86FEFE2}"/>
              </a:ext>
            </a:extLst>
          </p:cNvPr>
          <p:cNvSpPr/>
          <p:nvPr/>
        </p:nvSpPr>
        <p:spPr>
          <a:xfrm>
            <a:off x="2989221" y="3791063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3EE2D260-A8CB-651D-2864-07D64AB0B33B}"/>
              </a:ext>
            </a:extLst>
          </p:cNvPr>
          <p:cNvSpPr/>
          <p:nvPr/>
        </p:nvSpPr>
        <p:spPr>
          <a:xfrm>
            <a:off x="5086602" y="3778780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702D6F2-594E-6FED-9618-4E117A99EE32}"/>
              </a:ext>
            </a:extLst>
          </p:cNvPr>
          <p:cNvSpPr txBox="1"/>
          <p:nvPr/>
        </p:nvSpPr>
        <p:spPr>
          <a:xfrm>
            <a:off x="3221936" y="3732642"/>
            <a:ext cx="15520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1, 2, 3, 4, 6, 8, 12 i 24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628560" y="5925066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Marca amb una creu els múltiples de 6 (1 punt).</a:t>
            </a:r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38CBD9F2-1473-D638-193A-CCFBD7DC6E3B}"/>
              </a:ext>
            </a:extLst>
          </p:cNvPr>
          <p:cNvSpPr/>
          <p:nvPr/>
        </p:nvSpPr>
        <p:spPr>
          <a:xfrm>
            <a:off x="783579" y="6465093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2325234E-F72A-B3C8-55E8-A952F7A32585}"/>
              </a:ext>
            </a:extLst>
          </p:cNvPr>
          <p:cNvSpPr txBox="1"/>
          <p:nvPr/>
        </p:nvSpPr>
        <p:spPr>
          <a:xfrm>
            <a:off x="1025084" y="640160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24</a:t>
            </a:r>
          </a:p>
        </p:txBody>
      </p:sp>
      <p:sp>
        <p:nvSpPr>
          <p:cNvPr id="61" name="Afgeronde rechthoek 113">
            <a:extLst>
              <a:ext uri="{FF2B5EF4-FFF2-40B4-BE49-F238E27FC236}">
                <a16:creationId xmlns:a16="http://schemas.microsoft.com/office/drawing/2014/main" id="{A9D2C423-4DD3-FD53-B83B-C1A4A125503C}"/>
              </a:ext>
            </a:extLst>
          </p:cNvPr>
          <p:cNvSpPr/>
          <p:nvPr/>
        </p:nvSpPr>
        <p:spPr>
          <a:xfrm>
            <a:off x="1908225" y="647190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242077C6-6488-D936-B5D6-A54E9217A837}"/>
              </a:ext>
            </a:extLst>
          </p:cNvPr>
          <p:cNvSpPr txBox="1"/>
          <p:nvPr/>
        </p:nvSpPr>
        <p:spPr>
          <a:xfrm>
            <a:off x="2149730" y="64084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54</a:t>
            </a:r>
          </a:p>
        </p:txBody>
      </p:sp>
      <p:sp>
        <p:nvSpPr>
          <p:cNvPr id="63" name="Afgeronde rechthoek 113">
            <a:extLst>
              <a:ext uri="{FF2B5EF4-FFF2-40B4-BE49-F238E27FC236}">
                <a16:creationId xmlns:a16="http://schemas.microsoft.com/office/drawing/2014/main" id="{B00AA967-3C2B-0FEC-11FA-9981184C2122}"/>
              </a:ext>
            </a:extLst>
          </p:cNvPr>
          <p:cNvSpPr/>
          <p:nvPr/>
        </p:nvSpPr>
        <p:spPr>
          <a:xfrm>
            <a:off x="3030784" y="645890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B6F89063-452C-ACAA-6848-9F5740D1E400}"/>
              </a:ext>
            </a:extLst>
          </p:cNvPr>
          <p:cNvSpPr txBox="1"/>
          <p:nvPr/>
        </p:nvSpPr>
        <p:spPr>
          <a:xfrm>
            <a:off x="3202763" y="64084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16</a:t>
            </a:r>
          </a:p>
        </p:txBody>
      </p:sp>
      <p:sp>
        <p:nvSpPr>
          <p:cNvPr id="65" name="Afgeronde rechthoek 113">
            <a:extLst>
              <a:ext uri="{FF2B5EF4-FFF2-40B4-BE49-F238E27FC236}">
                <a16:creationId xmlns:a16="http://schemas.microsoft.com/office/drawing/2014/main" id="{16D8B0D7-91A2-0C21-B100-1949758E772A}"/>
              </a:ext>
            </a:extLst>
          </p:cNvPr>
          <p:cNvSpPr/>
          <p:nvPr/>
        </p:nvSpPr>
        <p:spPr>
          <a:xfrm>
            <a:off x="4101603" y="645890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2A2F04B7-5009-1B4D-09DA-C406B2F1A8D2}"/>
              </a:ext>
            </a:extLst>
          </p:cNvPr>
          <p:cNvSpPr txBox="1"/>
          <p:nvPr/>
        </p:nvSpPr>
        <p:spPr>
          <a:xfrm>
            <a:off x="4343108" y="639542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36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3B4CB2A2-114A-DCC6-0A90-F9535740D36F}"/>
              </a:ext>
            </a:extLst>
          </p:cNvPr>
          <p:cNvSpPr txBox="1"/>
          <p:nvPr/>
        </p:nvSpPr>
        <p:spPr>
          <a:xfrm>
            <a:off x="764462" y="6395422"/>
            <a:ext cx="555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200" b="1">
                <a:solidFill>
                  <a:srgbClr val="FF33CC"/>
                </a:solidFill>
                <a:latin typeface="ABeZeh" pitchFamily="2" charset="0"/>
                <a:ea typeface="ABeZeh" pitchFamily="2" charset="0"/>
              </a:rPr>
              <a:t>x</a:t>
            </a: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339699A5-3573-F078-E5FE-7F7663BBC13A}"/>
              </a:ext>
            </a:extLst>
          </p:cNvPr>
          <p:cNvSpPr txBox="1">
            <a:spLocks/>
          </p:cNvSpPr>
          <p:nvPr/>
        </p:nvSpPr>
        <p:spPr>
          <a:xfrm>
            <a:off x="644739" y="7207439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Indica si són (V) verdaderes o falses (F) estes afirmacions (1 punt):</a:t>
            </a:r>
          </a:p>
        </p:txBody>
      </p:sp>
      <p:sp>
        <p:nvSpPr>
          <p:cNvPr id="4" name="Afgeronde rechthoek 21">
            <a:extLst>
              <a:ext uri="{FF2B5EF4-FFF2-40B4-BE49-F238E27FC236}">
                <a16:creationId xmlns:a16="http://schemas.microsoft.com/office/drawing/2014/main" id="{978E651B-07E4-25F6-D272-D394E9F63E22}"/>
              </a:ext>
            </a:extLst>
          </p:cNvPr>
          <p:cNvSpPr/>
          <p:nvPr/>
        </p:nvSpPr>
        <p:spPr>
          <a:xfrm>
            <a:off x="794958" y="2764561"/>
            <a:ext cx="439700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49ADE2-0EFC-F8A7-9E8F-E0E9FF383E49}"/>
              </a:ext>
            </a:extLst>
          </p:cNvPr>
          <p:cNvSpPr txBox="1"/>
          <p:nvPr/>
        </p:nvSpPr>
        <p:spPr>
          <a:xfrm>
            <a:off x="1079589" y="3726870"/>
            <a:ext cx="16305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1, 3, 4, 6, 8, 10, 12 i 24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24152FE-6079-1DF4-B891-4F0F45C9910A}"/>
              </a:ext>
            </a:extLst>
          </p:cNvPr>
          <p:cNvSpPr txBox="1"/>
          <p:nvPr/>
        </p:nvSpPr>
        <p:spPr>
          <a:xfrm>
            <a:off x="5320863" y="3727735"/>
            <a:ext cx="1782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1, 2, 3, 4, 6, 9, 12, 18 i 24</a:t>
            </a:r>
          </a:p>
        </p:txBody>
      </p:sp>
      <p:sp>
        <p:nvSpPr>
          <p:cNvPr id="32" name="Afgeronde rechthoek 113">
            <a:extLst>
              <a:ext uri="{FF2B5EF4-FFF2-40B4-BE49-F238E27FC236}">
                <a16:creationId xmlns:a16="http://schemas.microsoft.com/office/drawing/2014/main" id="{082B9D3D-C473-5CC4-9D54-B04C564D3E01}"/>
              </a:ext>
            </a:extLst>
          </p:cNvPr>
          <p:cNvSpPr/>
          <p:nvPr/>
        </p:nvSpPr>
        <p:spPr>
          <a:xfrm>
            <a:off x="867928" y="764751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E533EDD-0396-181D-0489-48897FD7207D}"/>
              </a:ext>
            </a:extLst>
          </p:cNvPr>
          <p:cNvSpPr txBox="1"/>
          <p:nvPr/>
        </p:nvSpPr>
        <p:spPr>
          <a:xfrm>
            <a:off x="1109433" y="7584033"/>
            <a:ext cx="1770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16 es pot dividir per 8.</a:t>
            </a:r>
          </a:p>
        </p:txBody>
      </p:sp>
      <p:sp>
        <p:nvSpPr>
          <p:cNvPr id="38" name="Afgeronde rechthoek 113">
            <a:extLst>
              <a:ext uri="{FF2B5EF4-FFF2-40B4-BE49-F238E27FC236}">
                <a16:creationId xmlns:a16="http://schemas.microsoft.com/office/drawing/2014/main" id="{358E10F4-0786-74D6-41A7-AD668BACB045}"/>
              </a:ext>
            </a:extLst>
          </p:cNvPr>
          <p:cNvSpPr/>
          <p:nvPr/>
        </p:nvSpPr>
        <p:spPr>
          <a:xfrm>
            <a:off x="867928" y="8090888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F31B37B9-2579-F438-8C62-D57CD75AA9C4}"/>
              </a:ext>
            </a:extLst>
          </p:cNvPr>
          <p:cNvSpPr txBox="1"/>
          <p:nvPr/>
        </p:nvSpPr>
        <p:spPr>
          <a:xfrm>
            <a:off x="1109433" y="8027404"/>
            <a:ext cx="1921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24 té més de 2 divisors.</a:t>
            </a:r>
          </a:p>
        </p:txBody>
      </p:sp>
      <p:sp>
        <p:nvSpPr>
          <p:cNvPr id="41" name="Afgeronde rechthoek 113">
            <a:extLst>
              <a:ext uri="{FF2B5EF4-FFF2-40B4-BE49-F238E27FC236}">
                <a16:creationId xmlns:a16="http://schemas.microsoft.com/office/drawing/2014/main" id="{02F83FB7-952B-0AA1-804E-75E00BB7510A}"/>
              </a:ext>
            </a:extLst>
          </p:cNvPr>
          <p:cNvSpPr/>
          <p:nvPr/>
        </p:nvSpPr>
        <p:spPr>
          <a:xfrm>
            <a:off x="3380463" y="763826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D4C765CF-66EF-D66E-23F6-428355435983}"/>
              </a:ext>
            </a:extLst>
          </p:cNvPr>
          <p:cNvSpPr txBox="1"/>
          <p:nvPr/>
        </p:nvSpPr>
        <p:spPr>
          <a:xfrm>
            <a:off x="3621968" y="7574780"/>
            <a:ext cx="1388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15 és divisor de 25.</a:t>
            </a:r>
          </a:p>
        </p:txBody>
      </p:sp>
      <p:sp>
        <p:nvSpPr>
          <p:cNvPr id="56" name="Afgeronde rechthoek 113">
            <a:extLst>
              <a:ext uri="{FF2B5EF4-FFF2-40B4-BE49-F238E27FC236}">
                <a16:creationId xmlns:a16="http://schemas.microsoft.com/office/drawing/2014/main" id="{DC6B25E8-5371-88E7-F9F2-A0AE447CD4B0}"/>
              </a:ext>
            </a:extLst>
          </p:cNvPr>
          <p:cNvSpPr/>
          <p:nvPr/>
        </p:nvSpPr>
        <p:spPr>
          <a:xfrm>
            <a:off x="3380463" y="8081635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70C8172F-2E0A-B2A8-1E97-49208B6C1C9E}"/>
              </a:ext>
            </a:extLst>
          </p:cNvPr>
          <p:cNvSpPr txBox="1"/>
          <p:nvPr/>
        </p:nvSpPr>
        <p:spPr>
          <a:xfrm>
            <a:off x="3621968" y="8018151"/>
            <a:ext cx="18485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25 es pot dividir per 10.</a:t>
            </a:r>
          </a:p>
        </p:txBody>
      </p:sp>
      <p:sp>
        <p:nvSpPr>
          <p:cNvPr id="60" name="Ondertitel 2">
            <a:extLst>
              <a:ext uri="{FF2B5EF4-FFF2-40B4-BE49-F238E27FC236}">
                <a16:creationId xmlns:a16="http://schemas.microsoft.com/office/drawing/2014/main" id="{50EC9669-3A68-CDD5-DAFE-2BA47185D531}"/>
              </a:ext>
            </a:extLst>
          </p:cNvPr>
          <p:cNvSpPr txBox="1">
            <a:spLocks/>
          </p:cNvSpPr>
          <p:nvPr/>
        </p:nvSpPr>
        <p:spPr>
          <a:xfrm>
            <a:off x="708072" y="8886892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Escriu 3 nombres primers i 3 nombres compostos (1 punt).</a:t>
            </a:r>
          </a:p>
        </p:txBody>
      </p:sp>
      <p:sp>
        <p:nvSpPr>
          <p:cNvPr id="94" name="Afgeronde rechthoek 21">
            <a:extLst>
              <a:ext uri="{FF2B5EF4-FFF2-40B4-BE49-F238E27FC236}">
                <a16:creationId xmlns:a16="http://schemas.microsoft.com/office/drawing/2014/main" id="{7F501261-5A6D-3F59-C685-3DF08FB175CD}"/>
              </a:ext>
            </a:extLst>
          </p:cNvPr>
          <p:cNvSpPr/>
          <p:nvPr/>
        </p:nvSpPr>
        <p:spPr>
          <a:xfrm>
            <a:off x="776392" y="9236098"/>
            <a:ext cx="526660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6" name="CuadroTexto 95">
            <a:extLst>
              <a:ext uri="{FF2B5EF4-FFF2-40B4-BE49-F238E27FC236}">
                <a16:creationId xmlns:a16="http://schemas.microsoft.com/office/drawing/2014/main" id="{8481143E-77E5-209F-346B-90C85EED2FEF}"/>
              </a:ext>
            </a:extLst>
          </p:cNvPr>
          <p:cNvSpPr txBox="1"/>
          <p:nvPr/>
        </p:nvSpPr>
        <p:spPr>
          <a:xfrm>
            <a:off x="886769" y="9267098"/>
            <a:ext cx="3171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Primers:                                             Compostos: 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583454" y="6687977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Completa este patró numèric (1 punt):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583454" y="8457362"/>
            <a:ext cx="6158196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Escriu dos afirmacions que es poden aplicar a este patró numèric (1 punt):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626927" y="2256773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Dibuixa la figura que anirà en el quadro que conté la interrogació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38527" y="4926827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Descriu el patró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seguixen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estos quadrats (1 punt).</a:t>
            </a:r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55A8D6E6-5CE5-C67E-7EE0-F48A2BDFDA16}"/>
              </a:ext>
            </a:extLst>
          </p:cNvPr>
          <p:cNvSpPr/>
          <p:nvPr/>
        </p:nvSpPr>
        <p:spPr>
          <a:xfrm>
            <a:off x="3991327" y="2725586"/>
            <a:ext cx="1439641" cy="1567187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2 5t.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B12732C-79D5-D5CB-FBD1-B90C8E1A5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34" y="2526791"/>
            <a:ext cx="2831033" cy="1963586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0502B9D-085B-9CB8-ECD3-954949F2D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96" y="5246806"/>
            <a:ext cx="2676525" cy="514350"/>
          </a:xfrm>
          <a:prstGeom prst="rect">
            <a:avLst/>
          </a:prstGeom>
        </p:spPr>
      </p:pic>
      <p:sp>
        <p:nvSpPr>
          <p:cNvPr id="42" name="Afgeronde rechthoek 21">
            <a:extLst>
              <a:ext uri="{FF2B5EF4-FFF2-40B4-BE49-F238E27FC236}">
                <a16:creationId xmlns:a16="http://schemas.microsoft.com/office/drawing/2014/main" id="{D678FF07-67E7-BAFE-ED4B-D0975E850C00}"/>
              </a:ext>
            </a:extLst>
          </p:cNvPr>
          <p:cNvSpPr/>
          <p:nvPr/>
        </p:nvSpPr>
        <p:spPr>
          <a:xfrm>
            <a:off x="722624" y="5830659"/>
            <a:ext cx="439700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FD009273-6AFF-0B32-AEAB-22B25861D8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137" y="7070492"/>
            <a:ext cx="2155985" cy="1007258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0C93EEFF-AC11-0AFD-D6C0-C5844EC4B5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25" y="8784218"/>
            <a:ext cx="2244803" cy="701863"/>
          </a:xfrm>
          <a:prstGeom prst="rect">
            <a:avLst/>
          </a:prstGeom>
        </p:spPr>
      </p:pic>
      <p:sp>
        <p:nvSpPr>
          <p:cNvPr id="62" name="Afgeronde rechthoek 21">
            <a:extLst>
              <a:ext uri="{FF2B5EF4-FFF2-40B4-BE49-F238E27FC236}">
                <a16:creationId xmlns:a16="http://schemas.microsoft.com/office/drawing/2014/main" id="{FC85EE60-C298-B651-398B-8871964CD5F0}"/>
              </a:ext>
            </a:extLst>
          </p:cNvPr>
          <p:cNvSpPr/>
          <p:nvPr/>
        </p:nvSpPr>
        <p:spPr>
          <a:xfrm>
            <a:off x="598742" y="9451399"/>
            <a:ext cx="439700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003A1D01-1F6E-4595-9F1A-6EEFB9D130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1644</TotalTime>
  <Words>263</Words>
  <Application>Microsoft Office PowerPoint</Application>
  <PresentationFormat>Personalizado</PresentationFormat>
  <Paragraphs>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59</cp:revision>
  <dcterms:created xsi:type="dcterms:W3CDTF">2022-01-03T10:00:59Z</dcterms:created>
  <dcterms:modified xsi:type="dcterms:W3CDTF">2024-12-15T08:11:12Z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