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34" y="-229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1982698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Separa per a restar i suma per a comprovar la teua resposta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9662" y="3854366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2. Completa els </a:t>
            </a:r>
            <a:r>
              <a:rPr lang="ca-ES" sz="1200" b="1" dirty="0">
                <a:solidFill>
                  <a:srgbClr val="333333"/>
                </a:solidFill>
                <a:latin typeface="ABeZeh"/>
              </a:rPr>
              <a:t>bo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ts en la recta per a restar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3325" y="5592076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Calcula les operacions i utilitza les rectes si cal (1 punt):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76974" y="8449697"/>
            <a:ext cx="6349484" cy="268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Hi ha 278 persones en un estadi. 5 minuts abans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acabe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 partit </a:t>
            </a:r>
            <a:r>
              <a:rPr lang="es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n'ixen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surten 362. Quantes persones queden dins? (1 punt).</a:t>
            </a:r>
          </a:p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endParaRPr lang="ca-ES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23229" y="710821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Calcula les operacions i utilitza les rectes si cal (1 punt):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9393A70D-CC06-B125-C649-D65E3B667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28" y="2207863"/>
            <a:ext cx="1303755" cy="1440993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609E8AFB-6C9E-3FF4-1AD9-334138B727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5379" y="2680656"/>
            <a:ext cx="1794448" cy="40996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3887300D-0C2C-8A01-A444-9889693F5D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00" y="4085905"/>
            <a:ext cx="2178608" cy="1221976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40DECC50-CC8B-3648-22C9-F9CD2AECA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1080" y="4556654"/>
            <a:ext cx="1090650" cy="340828"/>
          </a:xfrm>
          <a:prstGeom prst="rect">
            <a:avLst/>
          </a:prstGeom>
        </p:spPr>
      </p:pic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F164B1E0-E02F-B83C-D834-907BAEB4A980}"/>
              </a:ext>
            </a:extLst>
          </p:cNvPr>
          <p:cNvSpPr txBox="1"/>
          <p:nvPr/>
        </p:nvSpPr>
        <p:spPr>
          <a:xfrm>
            <a:off x="549662" y="5944988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354 + 225 =</a:t>
            </a:r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0B68A9D0-73C5-8CA4-445A-74B4EA78FE2D}"/>
              </a:ext>
            </a:extLst>
          </p:cNvPr>
          <p:cNvSpPr txBox="1"/>
          <p:nvPr/>
        </p:nvSpPr>
        <p:spPr>
          <a:xfrm>
            <a:off x="3838407" y="5915627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758 - 246 =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DF606C9E-6672-C7EA-E4B7-037152B9932C}"/>
              </a:ext>
            </a:extLst>
          </p:cNvPr>
          <p:cNvSpPr/>
          <p:nvPr/>
        </p:nvSpPr>
        <p:spPr>
          <a:xfrm>
            <a:off x="1441214" y="5982392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6598782F-B07E-80EC-15AF-FEDCBD535164}"/>
              </a:ext>
            </a:extLst>
          </p:cNvPr>
          <p:cNvSpPr/>
          <p:nvPr/>
        </p:nvSpPr>
        <p:spPr>
          <a:xfrm>
            <a:off x="4712115" y="596534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B96F87A9-A609-B50D-D106-175165269E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189" y="6447289"/>
            <a:ext cx="2831612" cy="328736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24C63662-C001-7E75-7CB7-1CEC15A1D8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4019" y="6446790"/>
            <a:ext cx="2831612" cy="328736"/>
          </a:xfrm>
          <a:prstGeom prst="rect">
            <a:avLst/>
          </a:prstGeom>
        </p:spPr>
      </p:pic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45530F48-AAC4-B7FB-0A18-5E36BFEC4CCB}"/>
              </a:ext>
            </a:extLst>
          </p:cNvPr>
          <p:cNvSpPr txBox="1"/>
          <p:nvPr/>
        </p:nvSpPr>
        <p:spPr>
          <a:xfrm>
            <a:off x="521702" y="7333581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666 + 183 =</a:t>
            </a:r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ACA9DE8B-6DC9-FD0A-6D6D-F3DF4E33FBD2}"/>
              </a:ext>
            </a:extLst>
          </p:cNvPr>
          <p:cNvSpPr txBox="1"/>
          <p:nvPr/>
        </p:nvSpPr>
        <p:spPr>
          <a:xfrm>
            <a:off x="3810447" y="7304220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924 - 796 =</a:t>
            </a:r>
          </a:p>
        </p:txBody>
      </p:sp>
      <p:sp>
        <p:nvSpPr>
          <p:cNvPr id="62" name="Afgeronde rechthoek 113">
            <a:extLst>
              <a:ext uri="{FF2B5EF4-FFF2-40B4-BE49-F238E27FC236}">
                <a16:creationId xmlns:a16="http://schemas.microsoft.com/office/drawing/2014/main" id="{809656C6-E0F0-47EE-A4BF-3CBE221A72AD}"/>
              </a:ext>
            </a:extLst>
          </p:cNvPr>
          <p:cNvSpPr/>
          <p:nvPr/>
        </p:nvSpPr>
        <p:spPr>
          <a:xfrm>
            <a:off x="1413254" y="7370985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79DB79C5-8D37-1E33-EBA0-F7819DC8CA0B}"/>
              </a:ext>
            </a:extLst>
          </p:cNvPr>
          <p:cNvSpPr/>
          <p:nvPr/>
        </p:nvSpPr>
        <p:spPr>
          <a:xfrm>
            <a:off x="4684155" y="7353940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DAF23D69-3731-4713-DCD8-C9D7C0BD4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29" y="7835882"/>
            <a:ext cx="2831612" cy="328736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E9EDDEE6-4BD5-FAFC-4E82-2EF9C7BF88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059" y="7835383"/>
            <a:ext cx="2831612" cy="328736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3254C170-236E-9FED-F1A6-2DD6A9F43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60" y="8961609"/>
            <a:ext cx="2509642" cy="966724"/>
          </a:xfrm>
          <a:prstGeom prst="rect">
            <a:avLst/>
          </a:prstGeom>
        </p:spPr>
      </p:pic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3792603" y="9147317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678 - 362 =</a:t>
            </a:r>
          </a:p>
        </p:txBody>
      </p:sp>
      <p:sp>
        <p:nvSpPr>
          <p:cNvPr id="70" name="Afgeronde rechthoek 113">
            <a:extLst>
              <a:ext uri="{FF2B5EF4-FFF2-40B4-BE49-F238E27FC236}">
                <a16:creationId xmlns:a16="http://schemas.microsoft.com/office/drawing/2014/main" id="{D9E3DF33-D699-3CEF-5F8B-C0DD4C5FA5A6}"/>
              </a:ext>
            </a:extLst>
          </p:cNvPr>
          <p:cNvSpPr/>
          <p:nvPr/>
        </p:nvSpPr>
        <p:spPr>
          <a:xfrm>
            <a:off x="4666311" y="919703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F7CA06C4-2B6F-BB5A-6E1D-A576891DF6EE}"/>
              </a:ext>
            </a:extLst>
          </p:cNvPr>
          <p:cNvSpPr/>
          <p:nvPr/>
        </p:nvSpPr>
        <p:spPr>
          <a:xfrm>
            <a:off x="1605660" y="9337439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9" name="Google Shape;167;g14b75e4c2d3_0_22">
            <a:extLst>
              <a:ext uri="{FF2B5EF4-FFF2-40B4-BE49-F238E27FC236}">
                <a16:creationId xmlns:a16="http://schemas.microsoft.com/office/drawing/2014/main" id="{379BD5D1-5D15-6734-A980-1605D617A501}"/>
              </a:ext>
            </a:extLst>
          </p:cNvPr>
          <p:cNvSpPr/>
          <p:nvPr/>
        </p:nvSpPr>
        <p:spPr>
          <a:xfrm>
            <a:off x="4218239" y="3518280"/>
            <a:ext cx="57420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94A1F20-CD75-942E-5BEC-B9D1C9047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957" y="2321304"/>
            <a:ext cx="2562225" cy="119062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308170" y="5426668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7229" y="422722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les operacions utilitzant les rectes si cal (1 punt).</a:t>
            </a: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3378" y="5727391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sumant primer les centenes, després les desenes i finalment les unitats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90130" y="7320290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per descompondre la resta i calcula (1 punt).</a:t>
            </a:r>
          </a:p>
        </p:txBody>
      </p:sp>
      <p:sp>
        <p:nvSpPr>
          <p:cNvPr id="26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42365" y="8777427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Tria el mètode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preferisques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per a calcular i explica per què l’has elegit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Una fruiteria ha venut 485 taronges. Si li queda una bossa amb 45 taronges, quantes en tenia?  (1 punt).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973E6CF-4F98-CDC9-35C8-39BE6C77A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60" y="2659231"/>
            <a:ext cx="2712877" cy="11466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FDE5730-B434-F961-7146-755BEF9ED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199" y="5077955"/>
            <a:ext cx="2831612" cy="3287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9B4964-330E-A908-AE1D-198D60CF7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5029" y="5077456"/>
            <a:ext cx="2831612" cy="328736"/>
          </a:xfrm>
          <a:prstGeom prst="rect">
            <a:avLst/>
          </a:prstGeom>
        </p:spPr>
      </p:pic>
      <p:sp>
        <p:nvSpPr>
          <p:cNvPr id="17" name="Ondertitel 2">
            <a:extLst>
              <a:ext uri="{FF2B5EF4-FFF2-40B4-BE49-F238E27FC236}">
                <a16:creationId xmlns:a16="http://schemas.microsoft.com/office/drawing/2014/main" id="{4C12DD0C-2ECA-25B4-19E6-F0D9F274BC73}"/>
              </a:ext>
            </a:extLst>
          </p:cNvPr>
          <p:cNvSpPr txBox="1">
            <a:spLocks/>
          </p:cNvSpPr>
          <p:nvPr/>
        </p:nvSpPr>
        <p:spPr>
          <a:xfrm>
            <a:off x="3779837" y="3539983"/>
            <a:ext cx="2454040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Tenia                   taronges en total.</a:t>
            </a:r>
          </a:p>
        </p:txBody>
      </p:sp>
      <p:sp>
        <p:nvSpPr>
          <p:cNvPr id="20" name="Google Shape;103;p2">
            <a:extLst>
              <a:ext uri="{FF2B5EF4-FFF2-40B4-BE49-F238E27FC236}">
                <a16:creationId xmlns:a16="http://schemas.microsoft.com/office/drawing/2014/main" id="{EB0D4DF8-6804-C401-6AC2-D099CAC2CE71}"/>
              </a:ext>
            </a:extLst>
          </p:cNvPr>
          <p:cNvSpPr txBox="1"/>
          <p:nvPr/>
        </p:nvSpPr>
        <p:spPr>
          <a:xfrm>
            <a:off x="537755" y="4487472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456 + 384 =</a:t>
            </a:r>
          </a:p>
        </p:txBody>
      </p:sp>
      <p:sp>
        <p:nvSpPr>
          <p:cNvPr id="21" name="Google Shape;103;p2">
            <a:extLst>
              <a:ext uri="{FF2B5EF4-FFF2-40B4-BE49-F238E27FC236}">
                <a16:creationId xmlns:a16="http://schemas.microsoft.com/office/drawing/2014/main" id="{BAEAB966-4A61-73AD-D5CE-95D47E591202}"/>
              </a:ext>
            </a:extLst>
          </p:cNvPr>
          <p:cNvSpPr txBox="1"/>
          <p:nvPr/>
        </p:nvSpPr>
        <p:spPr>
          <a:xfrm>
            <a:off x="3826500" y="4458111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924 - 646 =</a:t>
            </a:r>
          </a:p>
        </p:txBody>
      </p:sp>
      <p:sp>
        <p:nvSpPr>
          <p:cNvPr id="22" name="Afgeronde rechthoek 113">
            <a:extLst>
              <a:ext uri="{FF2B5EF4-FFF2-40B4-BE49-F238E27FC236}">
                <a16:creationId xmlns:a16="http://schemas.microsoft.com/office/drawing/2014/main" id="{921B3407-C611-798E-D864-7457D09A0B4E}"/>
              </a:ext>
            </a:extLst>
          </p:cNvPr>
          <p:cNvSpPr/>
          <p:nvPr/>
        </p:nvSpPr>
        <p:spPr>
          <a:xfrm>
            <a:off x="1429307" y="4524876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FF7E97D6-5C75-95C8-C2B3-73A8A1AB1414}"/>
              </a:ext>
            </a:extLst>
          </p:cNvPr>
          <p:cNvSpPr/>
          <p:nvPr/>
        </p:nvSpPr>
        <p:spPr>
          <a:xfrm>
            <a:off x="4700208" y="4507831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94AB47AE-90B7-6869-A691-D442873FDE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755" y="6115402"/>
            <a:ext cx="3383225" cy="94324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94DFB6-6308-AD46-DB2E-25FE6C462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755" y="7594047"/>
            <a:ext cx="2977702" cy="53173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27850BB-20CB-CA91-95A1-C415ACC47E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0472" y="8120083"/>
            <a:ext cx="1449951" cy="388647"/>
          </a:xfrm>
          <a:prstGeom prst="rect">
            <a:avLst/>
          </a:prstGeom>
        </p:spPr>
      </p:pic>
      <p:sp>
        <p:nvSpPr>
          <p:cNvPr id="29" name="Google Shape;103;p2">
            <a:extLst>
              <a:ext uri="{FF2B5EF4-FFF2-40B4-BE49-F238E27FC236}">
                <a16:creationId xmlns:a16="http://schemas.microsoft.com/office/drawing/2014/main" id="{CE3759F2-0E6A-7E03-C5C6-0F3E21FB1BC5}"/>
              </a:ext>
            </a:extLst>
          </p:cNvPr>
          <p:cNvSpPr txBox="1"/>
          <p:nvPr/>
        </p:nvSpPr>
        <p:spPr>
          <a:xfrm>
            <a:off x="688301" y="9277689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456 </a:t>
            </a:r>
            <a:r>
              <a:rPr lang="ca-ES" sz="1100">
                <a:solidFill>
                  <a:srgbClr val="333333"/>
                </a:solidFill>
              </a:rPr>
              <a:t>+</a:t>
            </a: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397 =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7C39624-33C0-28CC-478B-66D0B2227D75}"/>
              </a:ext>
            </a:extLst>
          </p:cNvPr>
          <p:cNvSpPr/>
          <p:nvPr/>
        </p:nvSpPr>
        <p:spPr>
          <a:xfrm>
            <a:off x="2286060" y="9118325"/>
            <a:ext cx="4933890" cy="692493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4A2B70-55D1-48E4-B222-B022A51029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262</Words>
  <Application>Microsoft Office PowerPoint</Application>
  <PresentationFormat>Personalizado</PresentationFormat>
  <Paragraphs>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22</cp:revision>
  <dcterms:created xsi:type="dcterms:W3CDTF">2022-01-03T10:00:59Z</dcterms:created>
  <dcterms:modified xsi:type="dcterms:W3CDTF">2024-12-12T09:25:08Z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