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269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fgeronde rechthoek 113">
            <a:extLst>
              <a:ext uri="{FF2B5EF4-FFF2-40B4-BE49-F238E27FC236}">
                <a16:creationId xmlns:a16="http://schemas.microsoft.com/office/drawing/2014/main" id="{99A9FAF2-BA0B-8A38-A15E-37481ED01823}"/>
              </a:ext>
            </a:extLst>
          </p:cNvPr>
          <p:cNvSpPr/>
          <p:nvPr/>
        </p:nvSpPr>
        <p:spPr>
          <a:xfrm>
            <a:off x="2054026" y="531722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7C9502D-3DE9-14CD-8C79-C8917977A3BB}"/>
              </a:ext>
            </a:extLst>
          </p:cNvPr>
          <p:cNvSpPr txBox="1"/>
          <p:nvPr/>
        </p:nvSpPr>
        <p:spPr>
          <a:xfrm>
            <a:off x="640351" y="2971339"/>
            <a:ext cx="3058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Els ingressos totals són de                     euros.</a:t>
            </a:r>
          </a:p>
        </p:txBody>
      </p:sp>
      <p:sp>
        <p:nvSpPr>
          <p:cNvPr id="98" name="Afgeronde rechthoek 21">
            <a:extLst>
              <a:ext uri="{FF2B5EF4-FFF2-40B4-BE49-F238E27FC236}">
                <a16:creationId xmlns:a16="http://schemas.microsoft.com/office/drawing/2014/main" id="{9C2BDA32-3D1C-F3F6-158D-E3EC3B89FD0A}"/>
              </a:ext>
            </a:extLst>
          </p:cNvPr>
          <p:cNvSpPr/>
          <p:nvPr/>
        </p:nvSpPr>
        <p:spPr>
          <a:xfrm>
            <a:off x="4711148" y="8911320"/>
            <a:ext cx="927911" cy="26151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1" name="Afgeronde rechthoek 21">
            <a:extLst>
              <a:ext uri="{FF2B5EF4-FFF2-40B4-BE49-F238E27FC236}">
                <a16:creationId xmlns:a16="http://schemas.microsoft.com/office/drawing/2014/main" id="{999A1CE9-E923-2C77-B8D1-0A784B4388B4}"/>
              </a:ext>
            </a:extLst>
          </p:cNvPr>
          <p:cNvSpPr/>
          <p:nvPr/>
        </p:nvSpPr>
        <p:spPr>
          <a:xfrm>
            <a:off x="2669999" y="2989437"/>
            <a:ext cx="694422" cy="22363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3 5t.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25378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L’empresa de Marina va ingressar 525.950 euros l’any passat. Si aquest enguany ja en porta 47.600, quants euros ha ingressat els 2 anys? 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55224" y="3593194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Calcula estes restes (1 punt):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55224" y="4772564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Com estimaries la multiplicació 9 × 694? Tria la opció correcta (1 punt).</a:t>
            </a:r>
          </a:p>
        </p:txBody>
      </p:sp>
      <p:sp>
        <p:nvSpPr>
          <p:cNvPr id="116" name="Afgeronde rechthoek 21">
            <a:extLst>
              <a:ext uri="{FF2B5EF4-FFF2-40B4-BE49-F238E27FC236}">
                <a16:creationId xmlns:a16="http://schemas.microsoft.com/office/drawing/2014/main" id="{A2DC227C-98E9-1329-6D09-3ABBC1D554AB}"/>
              </a:ext>
            </a:extLst>
          </p:cNvPr>
          <p:cNvSpPr/>
          <p:nvPr/>
        </p:nvSpPr>
        <p:spPr>
          <a:xfrm>
            <a:off x="2058367" y="3996870"/>
            <a:ext cx="1217517" cy="264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643179" y="6088582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Utilitza la resta per a resoldre esta multiplicació (1 punt).</a:t>
            </a: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339699A5-3573-F078-E5FE-7F7663BBC13A}"/>
              </a:ext>
            </a:extLst>
          </p:cNvPr>
          <p:cNvSpPr txBox="1">
            <a:spLocks/>
          </p:cNvSpPr>
          <p:nvPr/>
        </p:nvSpPr>
        <p:spPr>
          <a:xfrm>
            <a:off x="700738" y="8437994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Utilitza la descomposició per a resoldre estes multiplicacions (1 punt):</a:t>
            </a:r>
          </a:p>
        </p:txBody>
      </p:sp>
      <p:sp>
        <p:nvSpPr>
          <p:cNvPr id="32" name="Afgeronde rechthoek 113">
            <a:extLst>
              <a:ext uri="{FF2B5EF4-FFF2-40B4-BE49-F238E27FC236}">
                <a16:creationId xmlns:a16="http://schemas.microsoft.com/office/drawing/2014/main" id="{082B9D3D-C473-5CC4-9D54-B04C564D3E01}"/>
              </a:ext>
            </a:extLst>
          </p:cNvPr>
          <p:cNvSpPr/>
          <p:nvPr/>
        </p:nvSpPr>
        <p:spPr>
          <a:xfrm>
            <a:off x="931840" y="5325156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E533EDD-0396-181D-0489-48897FD7207D}"/>
              </a:ext>
            </a:extLst>
          </p:cNvPr>
          <p:cNvSpPr txBox="1"/>
          <p:nvPr/>
        </p:nvSpPr>
        <p:spPr>
          <a:xfrm>
            <a:off x="1141125" y="5272341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4.500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D4C765CF-66EF-D66E-23F6-428355435983}"/>
              </a:ext>
            </a:extLst>
          </p:cNvPr>
          <p:cNvSpPr txBox="1"/>
          <p:nvPr/>
        </p:nvSpPr>
        <p:spPr>
          <a:xfrm>
            <a:off x="672152" y="3995540"/>
            <a:ext cx="1420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654.322 – 64.338 = </a:t>
            </a:r>
          </a:p>
        </p:txBody>
      </p:sp>
      <p:sp>
        <p:nvSpPr>
          <p:cNvPr id="22" name="Afgeronde rechthoek 21">
            <a:extLst>
              <a:ext uri="{FF2B5EF4-FFF2-40B4-BE49-F238E27FC236}">
                <a16:creationId xmlns:a16="http://schemas.microsoft.com/office/drawing/2014/main" id="{FDBF0162-0877-B57B-77BF-3AB13DF24DC3}"/>
              </a:ext>
            </a:extLst>
          </p:cNvPr>
          <p:cNvSpPr/>
          <p:nvPr/>
        </p:nvSpPr>
        <p:spPr>
          <a:xfrm>
            <a:off x="5370972" y="3990375"/>
            <a:ext cx="1217517" cy="264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DC63887-3CE6-5E9A-25B6-32B584CA78EC}"/>
              </a:ext>
            </a:extLst>
          </p:cNvPr>
          <p:cNvSpPr txBox="1"/>
          <p:nvPr/>
        </p:nvSpPr>
        <p:spPr>
          <a:xfrm>
            <a:off x="4066090" y="4008552"/>
            <a:ext cx="13420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79.661 – 53.147 =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A3B360F0-D10C-F3E9-F6DE-0BB3F8E7ADB6}"/>
              </a:ext>
            </a:extLst>
          </p:cNvPr>
          <p:cNvSpPr txBox="1"/>
          <p:nvPr/>
        </p:nvSpPr>
        <p:spPr>
          <a:xfrm>
            <a:off x="2263311" y="5264409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6.200</a:t>
            </a:r>
          </a:p>
        </p:txBody>
      </p:sp>
      <p:sp>
        <p:nvSpPr>
          <p:cNvPr id="34" name="Afgeronde rechthoek 113">
            <a:extLst>
              <a:ext uri="{FF2B5EF4-FFF2-40B4-BE49-F238E27FC236}">
                <a16:creationId xmlns:a16="http://schemas.microsoft.com/office/drawing/2014/main" id="{5483F010-B96D-30B7-CA05-8292C32566D3}"/>
              </a:ext>
            </a:extLst>
          </p:cNvPr>
          <p:cNvSpPr/>
          <p:nvPr/>
        </p:nvSpPr>
        <p:spPr>
          <a:xfrm>
            <a:off x="3188562" y="5309705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2FBF505C-2A1F-6EE5-2D4F-F1939052254E}"/>
              </a:ext>
            </a:extLst>
          </p:cNvPr>
          <p:cNvSpPr txBox="1"/>
          <p:nvPr/>
        </p:nvSpPr>
        <p:spPr>
          <a:xfrm>
            <a:off x="3397847" y="5256890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5.400</a:t>
            </a:r>
          </a:p>
        </p:txBody>
      </p:sp>
      <p:sp>
        <p:nvSpPr>
          <p:cNvPr id="43" name="Afgeronde rechthoek 113">
            <a:extLst>
              <a:ext uri="{FF2B5EF4-FFF2-40B4-BE49-F238E27FC236}">
                <a16:creationId xmlns:a16="http://schemas.microsoft.com/office/drawing/2014/main" id="{B521FF57-BE32-2C7F-3436-887213D7D106}"/>
              </a:ext>
            </a:extLst>
          </p:cNvPr>
          <p:cNvSpPr/>
          <p:nvPr/>
        </p:nvSpPr>
        <p:spPr>
          <a:xfrm>
            <a:off x="4310748" y="5301773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87E68264-BDA2-6B03-D8F4-CFB5D1BAB090}"/>
              </a:ext>
            </a:extLst>
          </p:cNvPr>
          <p:cNvSpPr txBox="1"/>
          <p:nvPr/>
        </p:nvSpPr>
        <p:spPr>
          <a:xfrm>
            <a:off x="4520033" y="5248958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6.300</a:t>
            </a: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759FF778-AE4C-AF79-178E-4C16992A1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928" y="6319361"/>
            <a:ext cx="1848355" cy="1390150"/>
          </a:xfrm>
          <a:prstGeom prst="rect">
            <a:avLst/>
          </a:prstGeom>
        </p:spPr>
      </p:pic>
      <p:sp>
        <p:nvSpPr>
          <p:cNvPr id="46" name="CuadroTexto 45">
            <a:extLst>
              <a:ext uri="{FF2B5EF4-FFF2-40B4-BE49-F238E27FC236}">
                <a16:creationId xmlns:a16="http://schemas.microsoft.com/office/drawing/2014/main" id="{264C2B0A-DA00-2402-9093-21304B989ADA}"/>
              </a:ext>
            </a:extLst>
          </p:cNvPr>
          <p:cNvSpPr txBox="1"/>
          <p:nvPr/>
        </p:nvSpPr>
        <p:spPr>
          <a:xfrm>
            <a:off x="859129" y="7716137"/>
            <a:ext cx="7152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  <a:ea typeface="ABeZeh" pitchFamily="2" charset="0"/>
              </a:rPr>
              <a:t>5 </a:t>
            </a: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×</a:t>
            </a:r>
            <a:r>
              <a:rPr lang="ca-ES" sz="1200">
                <a:latin typeface="ABeZeh"/>
              </a:rPr>
              <a:t> 78 = </a:t>
            </a:r>
          </a:p>
        </p:txBody>
      </p:sp>
      <p:sp>
        <p:nvSpPr>
          <p:cNvPr id="49" name="Afgeronde rechthoek 21">
            <a:extLst>
              <a:ext uri="{FF2B5EF4-FFF2-40B4-BE49-F238E27FC236}">
                <a16:creationId xmlns:a16="http://schemas.microsoft.com/office/drawing/2014/main" id="{3DBFC196-80B1-3685-6EE9-89F518AEA791}"/>
              </a:ext>
            </a:extLst>
          </p:cNvPr>
          <p:cNvSpPr/>
          <p:nvPr/>
        </p:nvSpPr>
        <p:spPr>
          <a:xfrm>
            <a:off x="1435034" y="7753114"/>
            <a:ext cx="584205" cy="2359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id="{944F2DF1-42EC-B2D6-F332-6E7CCAC51B10}"/>
              </a:ext>
            </a:extLst>
          </p:cNvPr>
          <p:cNvSpPr txBox="1"/>
          <p:nvPr/>
        </p:nvSpPr>
        <p:spPr>
          <a:xfrm>
            <a:off x="867928" y="8904695"/>
            <a:ext cx="7938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  <a:ea typeface="ABeZeh" pitchFamily="2" charset="0"/>
              </a:rPr>
              <a:t>737 </a:t>
            </a: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×</a:t>
            </a:r>
            <a:r>
              <a:rPr lang="ca-ES" sz="1200">
                <a:latin typeface="ABeZeh"/>
              </a:rPr>
              <a:t> 8 = 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C4A831ED-F214-456F-3F13-B0CA892641E3}"/>
              </a:ext>
            </a:extLst>
          </p:cNvPr>
          <p:cNvSpPr txBox="1"/>
          <p:nvPr/>
        </p:nvSpPr>
        <p:spPr>
          <a:xfrm>
            <a:off x="4012656" y="8889206"/>
            <a:ext cx="927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  <a:ea typeface="ABeZeh" pitchFamily="2" charset="0"/>
              </a:rPr>
              <a:t>825 </a:t>
            </a: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×</a:t>
            </a:r>
            <a:r>
              <a:rPr lang="ca-ES" sz="1200">
                <a:latin typeface="ABeZeh"/>
              </a:rPr>
              <a:t> 6 = </a:t>
            </a:r>
          </a:p>
        </p:txBody>
      </p:sp>
      <p:sp>
        <p:nvSpPr>
          <p:cNvPr id="89" name="Afgeronde rechthoek 21">
            <a:extLst>
              <a:ext uri="{FF2B5EF4-FFF2-40B4-BE49-F238E27FC236}">
                <a16:creationId xmlns:a16="http://schemas.microsoft.com/office/drawing/2014/main" id="{28C05F42-041A-7B2C-B25E-613CB1A8AA5E}"/>
              </a:ext>
            </a:extLst>
          </p:cNvPr>
          <p:cNvSpPr/>
          <p:nvPr/>
        </p:nvSpPr>
        <p:spPr>
          <a:xfrm>
            <a:off x="1574389" y="8904695"/>
            <a:ext cx="927911" cy="26151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9" name="Afgeronde rechthoek 21">
            <a:extLst>
              <a:ext uri="{FF2B5EF4-FFF2-40B4-BE49-F238E27FC236}">
                <a16:creationId xmlns:a16="http://schemas.microsoft.com/office/drawing/2014/main" id="{85A60298-F7BF-722F-B7B1-989A315F2281}"/>
              </a:ext>
            </a:extLst>
          </p:cNvPr>
          <p:cNvSpPr/>
          <p:nvPr/>
        </p:nvSpPr>
        <p:spPr>
          <a:xfrm>
            <a:off x="4720510" y="9367592"/>
            <a:ext cx="927911" cy="26151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B43DBC70-595D-B902-DAC4-9D24144520E9}"/>
              </a:ext>
            </a:extLst>
          </p:cNvPr>
          <p:cNvSpPr txBox="1"/>
          <p:nvPr/>
        </p:nvSpPr>
        <p:spPr>
          <a:xfrm>
            <a:off x="877290" y="9360967"/>
            <a:ext cx="7938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  <a:ea typeface="ABeZeh" pitchFamily="2" charset="0"/>
              </a:rPr>
              <a:t>526 </a:t>
            </a: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×</a:t>
            </a:r>
            <a:r>
              <a:rPr lang="ca-ES" sz="1200">
                <a:latin typeface="ABeZeh"/>
              </a:rPr>
              <a:t> 3 = </a:t>
            </a:r>
          </a:p>
        </p:txBody>
      </p:sp>
      <p:sp>
        <p:nvSpPr>
          <p:cNvPr id="101" name="CuadroTexto 100">
            <a:extLst>
              <a:ext uri="{FF2B5EF4-FFF2-40B4-BE49-F238E27FC236}">
                <a16:creationId xmlns:a16="http://schemas.microsoft.com/office/drawing/2014/main" id="{7C39B34B-B1AE-EE10-2A78-1DA2C62E0120}"/>
              </a:ext>
            </a:extLst>
          </p:cNvPr>
          <p:cNvSpPr txBox="1"/>
          <p:nvPr/>
        </p:nvSpPr>
        <p:spPr>
          <a:xfrm>
            <a:off x="4022018" y="9345478"/>
            <a:ext cx="927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  <a:ea typeface="ABeZeh" pitchFamily="2" charset="0"/>
              </a:rPr>
              <a:t>244 </a:t>
            </a: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×</a:t>
            </a:r>
            <a:r>
              <a:rPr lang="ca-ES" sz="1200">
                <a:latin typeface="ABeZeh"/>
              </a:rPr>
              <a:t> 6 = </a:t>
            </a:r>
          </a:p>
        </p:txBody>
      </p:sp>
      <p:sp>
        <p:nvSpPr>
          <p:cNvPr id="102" name="Afgeronde rechthoek 21">
            <a:extLst>
              <a:ext uri="{FF2B5EF4-FFF2-40B4-BE49-F238E27FC236}">
                <a16:creationId xmlns:a16="http://schemas.microsoft.com/office/drawing/2014/main" id="{EC6DEE0D-63C9-6948-D77E-E7BD58B13E10}"/>
              </a:ext>
            </a:extLst>
          </p:cNvPr>
          <p:cNvSpPr/>
          <p:nvPr/>
        </p:nvSpPr>
        <p:spPr>
          <a:xfrm>
            <a:off x="1583751" y="9360967"/>
            <a:ext cx="927911" cy="26151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adroTexto 45">
            <a:extLst>
              <a:ext uri="{FF2B5EF4-FFF2-40B4-BE49-F238E27FC236}">
                <a16:creationId xmlns:a16="http://schemas.microsoft.com/office/drawing/2014/main" id="{923B48EA-6E17-A1A3-424A-2D89130FA475}"/>
              </a:ext>
            </a:extLst>
          </p:cNvPr>
          <p:cNvSpPr txBox="1"/>
          <p:nvPr/>
        </p:nvSpPr>
        <p:spPr>
          <a:xfrm>
            <a:off x="887445" y="9094985"/>
            <a:ext cx="3804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  <a:ea typeface="ABeZeh" pitchFamily="2" charset="0"/>
              </a:rPr>
              <a:t>(7   +   </a:t>
            </a:r>
            <a:r>
              <a:rPr lang="ca-ES" sz="1200" dirty="0">
                <a:solidFill>
                  <a:srgbClr val="FF33CC"/>
                </a:solidFill>
                <a:latin typeface="ABeZeh"/>
                <a:ea typeface="ABeZeh" pitchFamily="2" charset="0"/>
              </a:rPr>
              <a:t>  </a:t>
            </a:r>
            <a:r>
              <a:rPr lang="ca-ES" sz="1200" dirty="0">
                <a:latin typeface="ABeZeh"/>
                <a:ea typeface="ABeZeh" pitchFamily="2" charset="0"/>
              </a:rPr>
              <a:t>) </a:t>
            </a: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×  </a:t>
            </a:r>
            <a:r>
              <a:rPr lang="ca-ES" sz="1200" dirty="0">
                <a:solidFill>
                  <a:srgbClr val="FF33CC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ca-ES" sz="1200" dirty="0">
                <a:latin typeface="ABeZeh"/>
              </a:rPr>
              <a:t>  = (7</a:t>
            </a: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×    </a:t>
            </a:r>
            <a:r>
              <a:rPr lang="ca-ES" sz="1200" dirty="0">
                <a:solidFill>
                  <a:srgbClr val="FF33CC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 + (  </a:t>
            </a:r>
            <a:r>
              <a:rPr lang="ca-ES" sz="1200" dirty="0">
                <a:solidFill>
                  <a:srgbClr val="FF33CC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×  5) =   </a:t>
            </a:r>
            <a:r>
              <a:rPr lang="ca-ES" sz="1200" dirty="0">
                <a:solidFill>
                  <a:srgbClr val="FF33CC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+    </a:t>
            </a:r>
            <a:r>
              <a:rPr lang="ca-ES" sz="1200" dirty="0">
                <a:solidFill>
                  <a:srgbClr val="FF33CC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= </a:t>
            </a:r>
            <a:r>
              <a:rPr lang="ca-ES" sz="1200" dirty="0">
                <a:solidFill>
                  <a:srgbClr val="FF33CC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ca-ES" sz="1200" dirty="0">
                <a:latin typeface="ABeZeh"/>
              </a:rPr>
              <a:t>    </a:t>
            </a:r>
          </a:p>
        </p:txBody>
      </p:sp>
      <p:sp>
        <p:nvSpPr>
          <p:cNvPr id="36" name="Ondertitel 2">
            <a:extLst>
              <a:ext uri="{FF2B5EF4-FFF2-40B4-BE49-F238E27FC236}">
                <a16:creationId xmlns:a16="http://schemas.microsoft.com/office/drawing/2014/main" id="{CF177A0F-0782-719F-8BA7-F3210D7F9E1C}"/>
              </a:ext>
            </a:extLst>
          </p:cNvPr>
          <p:cNvSpPr txBox="1">
            <a:spLocks/>
          </p:cNvSpPr>
          <p:nvPr/>
        </p:nvSpPr>
        <p:spPr>
          <a:xfrm>
            <a:off x="960052" y="6454232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Naia ha estalviat                          euros en total.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2D800E4-C177-59C4-D8A8-887A42405FE0}"/>
              </a:ext>
            </a:extLst>
          </p:cNvPr>
          <p:cNvSpPr/>
          <p:nvPr/>
        </p:nvSpPr>
        <p:spPr>
          <a:xfrm>
            <a:off x="2936507" y="9131116"/>
            <a:ext cx="202705" cy="17900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92FBDF89-641D-2DF3-7F4A-C318FFFF126A}"/>
              </a:ext>
            </a:extLst>
          </p:cNvPr>
          <p:cNvSpPr/>
          <p:nvPr/>
        </p:nvSpPr>
        <p:spPr>
          <a:xfrm>
            <a:off x="2429805" y="9131116"/>
            <a:ext cx="202705" cy="17900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395F3D82-29E0-B1C1-6381-454DD089703A}"/>
              </a:ext>
            </a:extLst>
          </p:cNvPr>
          <p:cNvSpPr/>
          <p:nvPr/>
        </p:nvSpPr>
        <p:spPr>
          <a:xfrm>
            <a:off x="1747795" y="9131116"/>
            <a:ext cx="202705" cy="17900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F758F17F-80D3-6060-E838-D321D841ABB3}"/>
              </a:ext>
            </a:extLst>
          </p:cNvPr>
          <p:cNvSpPr/>
          <p:nvPr/>
        </p:nvSpPr>
        <p:spPr>
          <a:xfrm>
            <a:off x="1354866" y="9131116"/>
            <a:ext cx="202705" cy="17900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Elipse 64">
            <a:extLst>
              <a:ext uri="{FF2B5EF4-FFF2-40B4-BE49-F238E27FC236}">
                <a16:creationId xmlns:a16="http://schemas.microsoft.com/office/drawing/2014/main" id="{DAEE84AF-4676-902C-3849-22399BA9D7EB}"/>
              </a:ext>
            </a:extLst>
          </p:cNvPr>
          <p:cNvSpPr/>
          <p:nvPr/>
        </p:nvSpPr>
        <p:spPr>
          <a:xfrm>
            <a:off x="3963625" y="9131116"/>
            <a:ext cx="202705" cy="17900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Elipse 67">
            <a:extLst>
              <a:ext uri="{FF2B5EF4-FFF2-40B4-BE49-F238E27FC236}">
                <a16:creationId xmlns:a16="http://schemas.microsoft.com/office/drawing/2014/main" id="{3914AFF9-5357-6105-E04B-F2BDBB732E36}"/>
              </a:ext>
            </a:extLst>
          </p:cNvPr>
          <p:cNvSpPr/>
          <p:nvPr/>
        </p:nvSpPr>
        <p:spPr>
          <a:xfrm>
            <a:off x="4308631" y="9131116"/>
            <a:ext cx="202705" cy="17900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Elipse 63">
            <a:extLst>
              <a:ext uri="{FF2B5EF4-FFF2-40B4-BE49-F238E27FC236}">
                <a16:creationId xmlns:a16="http://schemas.microsoft.com/office/drawing/2014/main" id="{27D906B7-2AD6-EF0F-8362-92D328FFF594}"/>
              </a:ext>
            </a:extLst>
          </p:cNvPr>
          <p:cNvSpPr/>
          <p:nvPr/>
        </p:nvSpPr>
        <p:spPr>
          <a:xfrm>
            <a:off x="3602624" y="9131116"/>
            <a:ext cx="202705" cy="17900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Afgeronde rechthoek 21">
            <a:extLst>
              <a:ext uri="{FF2B5EF4-FFF2-40B4-BE49-F238E27FC236}">
                <a16:creationId xmlns:a16="http://schemas.microsoft.com/office/drawing/2014/main" id="{6B354A50-0EF8-98C4-1E8E-10132FDAA6D6}"/>
              </a:ext>
            </a:extLst>
          </p:cNvPr>
          <p:cNvSpPr/>
          <p:nvPr/>
        </p:nvSpPr>
        <p:spPr>
          <a:xfrm>
            <a:off x="2429805" y="5167328"/>
            <a:ext cx="769723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794771" y="718759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Calcula estes multiplicacions (1 punt):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821722" y="8444613"/>
            <a:ext cx="6158196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Anna ha fet 5 braçalets amb 7 boles verdes i 6 de blaves en cada una. Quantes boles ha utilitzat en total? Completa i calcula (1 punt).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748249" y="4498737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Dídac ha comprat 4 tauletes per 324 € cada una. Calcula quants diners ha gastat en total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801192" y="5931524"/>
            <a:ext cx="6158196" cy="298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Naia estalvia cada any 4.670 €. Quant haurà estalviat en 4 anys? (1 punt).</a:t>
            </a:r>
          </a:p>
        </p:txBody>
      </p:sp>
      <p:sp>
        <p:nvSpPr>
          <p:cNvPr id="110" name="Rectángulo 109">
            <a:extLst>
              <a:ext uri="{FF2B5EF4-FFF2-40B4-BE49-F238E27FC236}">
                <a16:creationId xmlns:a16="http://schemas.microsoft.com/office/drawing/2014/main" id="{55A8D6E6-5CE5-C67E-7EE0-F48A2BDFDA16}"/>
              </a:ext>
            </a:extLst>
          </p:cNvPr>
          <p:cNvSpPr/>
          <p:nvPr/>
        </p:nvSpPr>
        <p:spPr>
          <a:xfrm>
            <a:off x="842746" y="2821533"/>
            <a:ext cx="6204901" cy="1190267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3 5t.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50FFE0B-534D-23AE-1EE6-3F3DEC4BB54C}"/>
              </a:ext>
            </a:extLst>
          </p:cNvPr>
          <p:cNvSpPr txBox="1">
            <a:spLocks/>
          </p:cNvSpPr>
          <p:nvPr/>
        </p:nvSpPr>
        <p:spPr>
          <a:xfrm>
            <a:off x="753507" y="2204201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Resol la multiplicació 4 × 914 fent servir una de les estratègies que coneixes i explica per què l’has triat (1 punt).</a:t>
            </a: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DE5C5E0D-2275-7E5E-E98A-5840ABFCD07D}"/>
              </a:ext>
            </a:extLst>
          </p:cNvPr>
          <p:cNvSpPr txBox="1">
            <a:spLocks/>
          </p:cNvSpPr>
          <p:nvPr/>
        </p:nvSpPr>
        <p:spPr>
          <a:xfrm>
            <a:off x="1002384" y="5171487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Dídac ha gastat                       euros en total.</a:t>
            </a:r>
          </a:p>
        </p:txBody>
      </p:sp>
      <p:sp>
        <p:nvSpPr>
          <p:cNvPr id="34" name="Afgeronde rechthoek 21">
            <a:extLst>
              <a:ext uri="{FF2B5EF4-FFF2-40B4-BE49-F238E27FC236}">
                <a16:creationId xmlns:a16="http://schemas.microsoft.com/office/drawing/2014/main" id="{E1F32933-F9C7-9507-F06C-69C442C71382}"/>
              </a:ext>
            </a:extLst>
          </p:cNvPr>
          <p:cNvSpPr/>
          <p:nvPr/>
        </p:nvSpPr>
        <p:spPr>
          <a:xfrm>
            <a:off x="2571126" y="6473551"/>
            <a:ext cx="769723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7" name="Afgeronde rechthoek 21">
            <a:extLst>
              <a:ext uri="{FF2B5EF4-FFF2-40B4-BE49-F238E27FC236}">
                <a16:creationId xmlns:a16="http://schemas.microsoft.com/office/drawing/2014/main" id="{C149B79A-A840-AA9C-BA50-E7EAAE94B93F}"/>
              </a:ext>
            </a:extLst>
          </p:cNvPr>
          <p:cNvSpPr/>
          <p:nvPr/>
        </p:nvSpPr>
        <p:spPr>
          <a:xfrm>
            <a:off x="4855884" y="7657273"/>
            <a:ext cx="927911" cy="26151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B5911BC3-E998-A1D9-1657-76FA147F9D42}"/>
              </a:ext>
            </a:extLst>
          </p:cNvPr>
          <p:cNvSpPr txBox="1"/>
          <p:nvPr/>
        </p:nvSpPr>
        <p:spPr>
          <a:xfrm>
            <a:off x="936754" y="7672762"/>
            <a:ext cx="7152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  <a:ea typeface="ABeZeh" pitchFamily="2" charset="0"/>
              </a:rPr>
              <a:t>73 </a:t>
            </a: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×</a:t>
            </a:r>
            <a:r>
              <a:rPr lang="ca-ES" sz="1200">
                <a:latin typeface="ABeZeh"/>
              </a:rPr>
              <a:t> 8 = 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206AE548-A068-C017-B190-2106A7CDFB8F}"/>
              </a:ext>
            </a:extLst>
          </p:cNvPr>
          <p:cNvSpPr txBox="1"/>
          <p:nvPr/>
        </p:nvSpPr>
        <p:spPr>
          <a:xfrm>
            <a:off x="4081482" y="7657273"/>
            <a:ext cx="927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  <a:ea typeface="ABeZeh" pitchFamily="2" charset="0"/>
              </a:rPr>
              <a:t>25 </a:t>
            </a: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×</a:t>
            </a:r>
            <a:r>
              <a:rPr lang="ca-ES" sz="1200">
                <a:latin typeface="ABeZeh"/>
              </a:rPr>
              <a:t> 16 = </a:t>
            </a:r>
          </a:p>
        </p:txBody>
      </p:sp>
      <p:sp>
        <p:nvSpPr>
          <p:cNvPr id="40" name="Afgeronde rechthoek 21">
            <a:extLst>
              <a:ext uri="{FF2B5EF4-FFF2-40B4-BE49-F238E27FC236}">
                <a16:creationId xmlns:a16="http://schemas.microsoft.com/office/drawing/2014/main" id="{9B6E77F0-723B-5E56-95EF-C244DD41EDDE}"/>
              </a:ext>
            </a:extLst>
          </p:cNvPr>
          <p:cNvSpPr/>
          <p:nvPr/>
        </p:nvSpPr>
        <p:spPr>
          <a:xfrm>
            <a:off x="1643215" y="7672762"/>
            <a:ext cx="927911" cy="26151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1" name="Afgeronde rechthoek 21">
            <a:extLst>
              <a:ext uri="{FF2B5EF4-FFF2-40B4-BE49-F238E27FC236}">
                <a16:creationId xmlns:a16="http://schemas.microsoft.com/office/drawing/2014/main" id="{039ACAF4-846C-33F4-7D23-FB0FD07603B8}"/>
              </a:ext>
            </a:extLst>
          </p:cNvPr>
          <p:cNvSpPr/>
          <p:nvPr/>
        </p:nvSpPr>
        <p:spPr>
          <a:xfrm>
            <a:off x="2495036" y="9483552"/>
            <a:ext cx="441472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6" name="Ondertitel 2">
            <a:extLst>
              <a:ext uri="{FF2B5EF4-FFF2-40B4-BE49-F238E27FC236}">
                <a16:creationId xmlns:a16="http://schemas.microsoft.com/office/drawing/2014/main" id="{21A096DA-4EC6-A3A3-A0E9-C0FAA1DDF9DC}"/>
              </a:ext>
            </a:extLst>
          </p:cNvPr>
          <p:cNvSpPr txBox="1">
            <a:spLocks/>
          </p:cNvSpPr>
          <p:nvPr/>
        </p:nvSpPr>
        <p:spPr>
          <a:xfrm>
            <a:off x="1037350" y="9449299"/>
            <a:ext cx="3929413" cy="2919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Anna ha utilitzat                  boles en total.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FE64F8FF-54AE-4D85-81A4-460C817948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2789</TotalTime>
  <Words>319</Words>
  <Application>Microsoft Office PowerPoint</Application>
  <PresentationFormat>Personalizado</PresentationFormat>
  <Paragraphs>36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71</cp:revision>
  <dcterms:created xsi:type="dcterms:W3CDTF">2022-01-03T10:00:59Z</dcterms:created>
  <dcterms:modified xsi:type="dcterms:W3CDTF">2024-12-15T08:31:20Z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