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269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Afgeronde rechthoek 21">
            <a:extLst>
              <a:ext uri="{FF2B5EF4-FFF2-40B4-BE49-F238E27FC236}">
                <a16:creationId xmlns:a16="http://schemas.microsoft.com/office/drawing/2014/main" id="{45D3DDB8-4405-6C7C-965A-CC2F46252587}"/>
              </a:ext>
            </a:extLst>
          </p:cNvPr>
          <p:cNvSpPr/>
          <p:nvPr/>
        </p:nvSpPr>
        <p:spPr>
          <a:xfrm>
            <a:off x="1743751" y="9556042"/>
            <a:ext cx="187349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907F13-3F17-0B9A-DC66-DC046153E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97" y="2449909"/>
            <a:ext cx="1995815" cy="1602700"/>
          </a:xfrm>
          <a:prstGeom prst="rect">
            <a:avLst/>
          </a:prstGeom>
        </p:spPr>
      </p:pic>
      <p:sp>
        <p:nvSpPr>
          <p:cNvPr id="98" name="Afgeronde rechthoek 21">
            <a:extLst>
              <a:ext uri="{FF2B5EF4-FFF2-40B4-BE49-F238E27FC236}">
                <a16:creationId xmlns:a16="http://schemas.microsoft.com/office/drawing/2014/main" id="{9C2BDA32-3D1C-F3F6-158D-E3EC3B89FD0A}"/>
              </a:ext>
            </a:extLst>
          </p:cNvPr>
          <p:cNvSpPr/>
          <p:nvPr/>
        </p:nvSpPr>
        <p:spPr>
          <a:xfrm>
            <a:off x="4711148" y="9524271"/>
            <a:ext cx="1993623" cy="2875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4 5t.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001714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i calcula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55224" y="4196267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La iaia de Mateu vol repartir 215 € entre els seus 5 nets. Quant li tocarà a cada net?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73639" y="5572177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Completa i resol la divisió (1 punt).</a:t>
            </a:r>
          </a:p>
        </p:txBody>
      </p:sp>
      <p:sp>
        <p:nvSpPr>
          <p:cNvPr id="116" name="Afgeronde rechthoek 21">
            <a:extLst>
              <a:ext uri="{FF2B5EF4-FFF2-40B4-BE49-F238E27FC236}">
                <a16:creationId xmlns:a16="http://schemas.microsoft.com/office/drawing/2014/main" id="{A2DC227C-98E9-1329-6D09-3ABBC1D554AB}"/>
              </a:ext>
            </a:extLst>
          </p:cNvPr>
          <p:cNvSpPr/>
          <p:nvPr/>
        </p:nvSpPr>
        <p:spPr>
          <a:xfrm>
            <a:off x="2288536" y="5065587"/>
            <a:ext cx="345376" cy="264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722624" y="7499442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Marca amb una creu què significa el residu en este problema (1 punt):</a:t>
            </a: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339699A5-3573-F078-E5FE-7F7663BBC13A}"/>
              </a:ext>
            </a:extLst>
          </p:cNvPr>
          <p:cNvSpPr txBox="1">
            <a:spLocks/>
          </p:cNvSpPr>
          <p:nvPr/>
        </p:nvSpPr>
        <p:spPr>
          <a:xfrm>
            <a:off x="700738" y="8970715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Quantes pomes em sobraran si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repartisc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les 45 que tinc en bosses de 12 pomes cada una? (1 punt).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D4C765CF-66EF-D66E-23F6-428355435983}"/>
              </a:ext>
            </a:extLst>
          </p:cNvPr>
          <p:cNvSpPr txBox="1"/>
          <p:nvPr/>
        </p:nvSpPr>
        <p:spPr>
          <a:xfrm>
            <a:off x="3403127" y="3125000"/>
            <a:ext cx="832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57 : 3 =   </a:t>
            </a:r>
            <a:endParaRPr lang="ca-ES" sz="1200" dirty="0">
              <a:solidFill>
                <a:srgbClr val="FF33CC"/>
              </a:solidFill>
              <a:latin typeface="ABeZeh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DC63887-3CE6-5E9A-25B6-32B584CA78EC}"/>
              </a:ext>
            </a:extLst>
          </p:cNvPr>
          <p:cNvSpPr txBox="1"/>
          <p:nvPr/>
        </p:nvSpPr>
        <p:spPr>
          <a:xfrm>
            <a:off x="650050" y="5042318"/>
            <a:ext cx="27093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A cada net li tocaran          euros.</a:t>
            </a:r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944F2DF1-42EC-B2D6-F332-6E7CCAC51B10}"/>
              </a:ext>
            </a:extLst>
          </p:cNvPr>
          <p:cNvSpPr txBox="1"/>
          <p:nvPr/>
        </p:nvSpPr>
        <p:spPr>
          <a:xfrm>
            <a:off x="634138" y="9561684"/>
            <a:ext cx="1993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Em sobraran          pomes.</a:t>
            </a:r>
          </a:p>
        </p:txBody>
      </p:sp>
      <p:sp>
        <p:nvSpPr>
          <p:cNvPr id="89" name="Afgeronde rechthoek 21">
            <a:extLst>
              <a:ext uri="{FF2B5EF4-FFF2-40B4-BE49-F238E27FC236}">
                <a16:creationId xmlns:a16="http://schemas.microsoft.com/office/drawing/2014/main" id="{28C05F42-041A-7B2C-B25E-613CB1A8AA5E}"/>
              </a:ext>
            </a:extLst>
          </p:cNvPr>
          <p:cNvSpPr/>
          <p:nvPr/>
        </p:nvSpPr>
        <p:spPr>
          <a:xfrm>
            <a:off x="1560081" y="6120290"/>
            <a:ext cx="420308" cy="18825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641FC71B-B756-98FB-9AB4-DE17DA4D7BAF}"/>
              </a:ext>
            </a:extLst>
          </p:cNvPr>
          <p:cNvSpPr txBox="1"/>
          <p:nvPr/>
        </p:nvSpPr>
        <p:spPr>
          <a:xfrm>
            <a:off x="804962" y="6073882"/>
            <a:ext cx="840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2.472 : 6 =</a:t>
            </a: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6F2C0C73-DE54-1CE6-12DA-3E60D5644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336" y="6357832"/>
            <a:ext cx="2463367" cy="945245"/>
          </a:xfrm>
          <a:prstGeom prst="rect">
            <a:avLst/>
          </a:prstGeom>
        </p:spPr>
      </p:pic>
      <p:sp>
        <p:nvSpPr>
          <p:cNvPr id="65" name="Afgeronde rechthoek 113">
            <a:extLst>
              <a:ext uri="{FF2B5EF4-FFF2-40B4-BE49-F238E27FC236}">
                <a16:creationId xmlns:a16="http://schemas.microsoft.com/office/drawing/2014/main" id="{448ABF93-5E7C-9E67-4A07-AB2546452E25}"/>
              </a:ext>
            </a:extLst>
          </p:cNvPr>
          <p:cNvSpPr/>
          <p:nvPr/>
        </p:nvSpPr>
        <p:spPr>
          <a:xfrm>
            <a:off x="894393" y="8436680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A7F51B27-754D-EBAE-9F1F-8CF547AB8C46}"/>
              </a:ext>
            </a:extLst>
          </p:cNvPr>
          <p:cNvSpPr txBox="1"/>
          <p:nvPr/>
        </p:nvSpPr>
        <p:spPr>
          <a:xfrm>
            <a:off x="1103678" y="8383865"/>
            <a:ext cx="1690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Els llibres que li sobren.</a:t>
            </a:r>
          </a:p>
        </p:txBody>
      </p:sp>
      <p:sp>
        <p:nvSpPr>
          <p:cNvPr id="67" name="Afgeronde rechthoek 113">
            <a:extLst>
              <a:ext uri="{FF2B5EF4-FFF2-40B4-BE49-F238E27FC236}">
                <a16:creationId xmlns:a16="http://schemas.microsoft.com/office/drawing/2014/main" id="{E4D551EB-CC5D-CB02-D932-4915C16FF426}"/>
              </a:ext>
            </a:extLst>
          </p:cNvPr>
          <p:cNvSpPr/>
          <p:nvPr/>
        </p:nvSpPr>
        <p:spPr>
          <a:xfrm>
            <a:off x="3393339" y="845558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1C8146FC-0C71-1C4D-A246-DA935D6D6D94}"/>
              </a:ext>
            </a:extLst>
          </p:cNvPr>
          <p:cNvSpPr txBox="1"/>
          <p:nvPr/>
        </p:nvSpPr>
        <p:spPr>
          <a:xfrm>
            <a:off x="3602624" y="8402769"/>
            <a:ext cx="1575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Els diners que li sobren.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DDB6C134-62B4-338A-7000-71B29D021906}"/>
              </a:ext>
            </a:extLst>
          </p:cNvPr>
          <p:cNvSpPr txBox="1"/>
          <p:nvPr/>
        </p:nvSpPr>
        <p:spPr>
          <a:xfrm>
            <a:off x="821336" y="7983320"/>
            <a:ext cx="39950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Marc té 53 euros. Quants llibres de 9 € pot comprar?</a:t>
            </a:r>
          </a:p>
        </p:txBody>
      </p:sp>
      <p:sp>
        <p:nvSpPr>
          <p:cNvPr id="75" name="Afgeronde rechthoek 113">
            <a:extLst>
              <a:ext uri="{FF2B5EF4-FFF2-40B4-BE49-F238E27FC236}">
                <a16:creationId xmlns:a16="http://schemas.microsoft.com/office/drawing/2014/main" id="{6C0E17A4-7151-8757-D808-BE52D9FC2556}"/>
              </a:ext>
            </a:extLst>
          </p:cNvPr>
          <p:cNvSpPr/>
          <p:nvPr/>
        </p:nvSpPr>
        <p:spPr>
          <a:xfrm>
            <a:off x="5517817" y="8436680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28934451-DBC9-345D-30CA-9851B9B09DD4}"/>
              </a:ext>
            </a:extLst>
          </p:cNvPr>
          <p:cNvSpPr txBox="1"/>
          <p:nvPr/>
        </p:nvSpPr>
        <p:spPr>
          <a:xfrm>
            <a:off x="5727102" y="8383865"/>
            <a:ext cx="1589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Els llibres que li sobren.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adroTexto 71">
            <a:extLst>
              <a:ext uri="{FF2B5EF4-FFF2-40B4-BE49-F238E27FC236}">
                <a16:creationId xmlns:a16="http://schemas.microsoft.com/office/drawing/2014/main" id="{AAC63DE0-5675-63A7-F6BF-D572DD90A4CA}"/>
              </a:ext>
            </a:extLst>
          </p:cNvPr>
          <p:cNvSpPr txBox="1"/>
          <p:nvPr/>
        </p:nvSpPr>
        <p:spPr>
          <a:xfrm>
            <a:off x="921951" y="7408666"/>
            <a:ext cx="4802054" cy="284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>
                <a:latin typeface="ABeZeh"/>
              </a:rPr>
              <a:t>38       42        36       90       13        36         12</a:t>
            </a:r>
          </a:p>
        </p:txBody>
      </p:sp>
      <p:pic>
        <p:nvPicPr>
          <p:cNvPr id="69" name="Imagen 68">
            <a:extLst>
              <a:ext uri="{FF2B5EF4-FFF2-40B4-BE49-F238E27FC236}">
                <a16:creationId xmlns:a16="http://schemas.microsoft.com/office/drawing/2014/main" id="{FE465522-E227-FFDB-B5A0-C0D2CF3BB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442" y="5387293"/>
            <a:ext cx="1073113" cy="131032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3BBD67F-B4DE-E38C-5DA4-87F3E9322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761" y="2657489"/>
            <a:ext cx="1243013" cy="414338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668262" y="6807569"/>
            <a:ext cx="6158196" cy="338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Encercla els números que són divisibles per 3 (1 punt):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772540" y="7828479"/>
            <a:ext cx="6158196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Calcula el resultat de les operacions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808310" y="3959037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Marca amb una creu el quocient de la divisió 474 : 12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821722" y="4871089"/>
            <a:ext cx="6158196" cy="298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Dividix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el dividend i el divisor pel número indicat i completa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4 5t.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50FFE0B-534D-23AE-1EE6-3F3DEC4BB54C}"/>
              </a:ext>
            </a:extLst>
          </p:cNvPr>
          <p:cNvSpPr txBox="1">
            <a:spLocks/>
          </p:cNvSpPr>
          <p:nvPr/>
        </p:nvSpPr>
        <p:spPr>
          <a:xfrm>
            <a:off x="753507" y="1916019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Carolina ha repartit 27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carlotes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en bosses de 5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carlotes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cada una. Calcula i comprova la divisió que ha hagut de fer (1 punt).</a:t>
            </a: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DE5C5E0D-2275-7E5E-E98A-5840ABFCD07D}"/>
              </a:ext>
            </a:extLst>
          </p:cNvPr>
          <p:cNvSpPr txBox="1">
            <a:spLocks/>
          </p:cNvSpPr>
          <p:nvPr/>
        </p:nvSpPr>
        <p:spPr>
          <a:xfrm>
            <a:off x="885649" y="2726133"/>
            <a:ext cx="724249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27 : 5 =</a:t>
            </a: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50C3A76F-8F0B-3997-4507-6F70DF00A83E}"/>
              </a:ext>
            </a:extLst>
          </p:cNvPr>
          <p:cNvSpPr txBox="1">
            <a:spLocks/>
          </p:cNvSpPr>
          <p:nvPr/>
        </p:nvSpPr>
        <p:spPr>
          <a:xfrm>
            <a:off x="1838084" y="2727517"/>
            <a:ext cx="621434" cy="233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residu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32B410B3-12A3-5662-293C-098AA796FD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623" y="3098384"/>
            <a:ext cx="1958929" cy="587679"/>
          </a:xfrm>
          <a:prstGeom prst="rect">
            <a:avLst/>
          </a:prstGeom>
        </p:spPr>
      </p:pic>
      <p:sp>
        <p:nvSpPr>
          <p:cNvPr id="26" name="Afgeronde rechthoek 113">
            <a:extLst>
              <a:ext uri="{FF2B5EF4-FFF2-40B4-BE49-F238E27FC236}">
                <a16:creationId xmlns:a16="http://schemas.microsoft.com/office/drawing/2014/main" id="{8BA7C5E0-1EB5-2E60-CF12-04A38F862DFF}"/>
              </a:ext>
            </a:extLst>
          </p:cNvPr>
          <p:cNvSpPr/>
          <p:nvPr/>
        </p:nvSpPr>
        <p:spPr>
          <a:xfrm>
            <a:off x="888689" y="440607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D67BB14-F697-98E3-D4C1-A8A2EF9CEE1F}"/>
              </a:ext>
            </a:extLst>
          </p:cNvPr>
          <p:cNvSpPr txBox="1"/>
          <p:nvPr/>
        </p:nvSpPr>
        <p:spPr>
          <a:xfrm>
            <a:off x="1097974" y="435325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38</a:t>
            </a:r>
          </a:p>
        </p:txBody>
      </p:sp>
      <p:sp>
        <p:nvSpPr>
          <p:cNvPr id="31" name="Afgeronde rechthoek 113">
            <a:extLst>
              <a:ext uri="{FF2B5EF4-FFF2-40B4-BE49-F238E27FC236}">
                <a16:creationId xmlns:a16="http://schemas.microsoft.com/office/drawing/2014/main" id="{ABC5A4C9-FFBF-FA2D-4058-628380AF0C6F}"/>
              </a:ext>
            </a:extLst>
          </p:cNvPr>
          <p:cNvSpPr/>
          <p:nvPr/>
        </p:nvSpPr>
        <p:spPr>
          <a:xfrm>
            <a:off x="3387635" y="4424978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80DC4538-871C-360E-1739-BF8BA64576FA}"/>
              </a:ext>
            </a:extLst>
          </p:cNvPr>
          <p:cNvSpPr txBox="1"/>
          <p:nvPr/>
        </p:nvSpPr>
        <p:spPr>
          <a:xfrm>
            <a:off x="3596920" y="437216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39</a:t>
            </a:r>
          </a:p>
        </p:txBody>
      </p:sp>
      <p:sp>
        <p:nvSpPr>
          <p:cNvPr id="44" name="Afgeronde rechthoek 113">
            <a:extLst>
              <a:ext uri="{FF2B5EF4-FFF2-40B4-BE49-F238E27FC236}">
                <a16:creationId xmlns:a16="http://schemas.microsoft.com/office/drawing/2014/main" id="{41CF45D6-F4DB-BA3E-411A-D5888AA76D67}"/>
              </a:ext>
            </a:extLst>
          </p:cNvPr>
          <p:cNvSpPr/>
          <p:nvPr/>
        </p:nvSpPr>
        <p:spPr>
          <a:xfrm>
            <a:off x="5512113" y="440607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81E4720C-AC8E-065B-2B27-EAAA93D55BFD}"/>
              </a:ext>
            </a:extLst>
          </p:cNvPr>
          <p:cNvSpPr txBox="1"/>
          <p:nvPr/>
        </p:nvSpPr>
        <p:spPr>
          <a:xfrm>
            <a:off x="5721398" y="435325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40</a:t>
            </a:r>
          </a:p>
        </p:txBody>
      </p:sp>
      <p:pic>
        <p:nvPicPr>
          <p:cNvPr id="77" name="Imagen 76">
            <a:extLst>
              <a:ext uri="{FF2B5EF4-FFF2-40B4-BE49-F238E27FC236}">
                <a16:creationId xmlns:a16="http://schemas.microsoft.com/office/drawing/2014/main" id="{0356D2F2-7FB4-CC60-CA78-5962BB807D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931" y="8221563"/>
            <a:ext cx="1698389" cy="1750249"/>
          </a:xfrm>
          <a:prstGeom prst="rect">
            <a:avLst/>
          </a:prstGeom>
        </p:spPr>
      </p:pic>
      <p:pic>
        <p:nvPicPr>
          <p:cNvPr id="78" name="Imagen 77">
            <a:extLst>
              <a:ext uri="{FF2B5EF4-FFF2-40B4-BE49-F238E27FC236}">
                <a16:creationId xmlns:a16="http://schemas.microsoft.com/office/drawing/2014/main" id="{17C780FE-A274-2406-CC23-B61472617E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1461" y="8520562"/>
            <a:ext cx="1802325" cy="1381783"/>
          </a:xfrm>
          <a:prstGeom prst="rect">
            <a:avLst/>
          </a:prstGeom>
        </p:spPr>
      </p:pic>
      <p:sp>
        <p:nvSpPr>
          <p:cNvPr id="20" name="Ondertitel 2">
            <a:extLst>
              <a:ext uri="{FF2B5EF4-FFF2-40B4-BE49-F238E27FC236}">
                <a16:creationId xmlns:a16="http://schemas.microsoft.com/office/drawing/2014/main" id="{48AA337C-4550-DBFC-9B20-426ABA3D7E05}"/>
              </a:ext>
            </a:extLst>
          </p:cNvPr>
          <p:cNvSpPr txBox="1">
            <a:spLocks/>
          </p:cNvSpPr>
          <p:nvPr/>
        </p:nvSpPr>
        <p:spPr>
          <a:xfrm>
            <a:off x="873623" y="6530520"/>
            <a:ext cx="724665" cy="27704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Quocient: 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260A40-E03E-4DEB-A765-CEB6ACFAC2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2896</TotalTime>
  <Words>279</Words>
  <Application>Microsoft Office PowerPoint</Application>
  <PresentationFormat>Personalizado</PresentationFormat>
  <Paragraphs>33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89</cp:revision>
  <dcterms:created xsi:type="dcterms:W3CDTF">2022-01-03T10:00:59Z</dcterms:created>
  <dcterms:modified xsi:type="dcterms:W3CDTF">2024-12-15T08:36:14Z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