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3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 snapToGrid="0">
      <p:cViewPr>
        <p:scale>
          <a:sx n="100" d="100"/>
          <a:sy n="100" d="100"/>
        </p:scale>
        <p:origin x="1632" y="-243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7.png"/><Relationship Id="rId10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n 75">
            <a:extLst>
              <a:ext uri="{FF2B5EF4-FFF2-40B4-BE49-F238E27FC236}">
                <a16:creationId xmlns:a16="http://schemas.microsoft.com/office/drawing/2014/main" id="{56CAEB06-E91F-AC4F-D79E-A91CB70B0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834" y="9596656"/>
            <a:ext cx="1231642" cy="478167"/>
          </a:xfrm>
          <a:prstGeom prst="rect">
            <a:avLst/>
          </a:prstGeom>
        </p:spPr>
      </p:pic>
      <p:pic>
        <p:nvPicPr>
          <p:cNvPr id="75" name="Imagen 74">
            <a:extLst>
              <a:ext uri="{FF2B5EF4-FFF2-40B4-BE49-F238E27FC236}">
                <a16:creationId xmlns:a16="http://schemas.microsoft.com/office/drawing/2014/main" id="{040BE77A-C9C1-30B7-DD3E-4F193F57B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556" y="9609036"/>
            <a:ext cx="1085910" cy="478074"/>
          </a:xfrm>
          <a:prstGeom prst="rect">
            <a:avLst/>
          </a:prstGeom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FAEA4CCC-7BAD-B35A-F943-D4840938E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1479" y="9601764"/>
            <a:ext cx="1085910" cy="482627"/>
          </a:xfrm>
          <a:prstGeom prst="rect">
            <a:avLst/>
          </a:prstGeom>
        </p:spPr>
      </p:pic>
      <p:pic>
        <p:nvPicPr>
          <p:cNvPr id="69" name="Imagen 68">
            <a:extLst>
              <a:ext uri="{FF2B5EF4-FFF2-40B4-BE49-F238E27FC236}">
                <a16:creationId xmlns:a16="http://schemas.microsoft.com/office/drawing/2014/main" id="{4127686F-0A72-661B-B668-6ADB5869F6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783" y="9670790"/>
            <a:ext cx="1179869" cy="423365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960E6AEF-D8DC-7879-4D70-BE18B5612E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60" y="7570386"/>
            <a:ext cx="2350612" cy="1286184"/>
          </a:xfrm>
          <a:prstGeom prst="rect">
            <a:avLst/>
          </a:prstGeom>
        </p:spPr>
      </p:pic>
      <p:sp>
        <p:nvSpPr>
          <p:cNvPr id="73" name="Google Shape;175;g14b75e4c2d3_0_22">
            <a:extLst>
              <a:ext uri="{FF2B5EF4-FFF2-40B4-BE49-F238E27FC236}">
                <a16:creationId xmlns:a16="http://schemas.microsoft.com/office/drawing/2014/main" id="{385408FB-5726-EC93-4E39-FFB89EF4901F}"/>
              </a:ext>
            </a:extLst>
          </p:cNvPr>
          <p:cNvSpPr txBox="1"/>
          <p:nvPr/>
        </p:nvSpPr>
        <p:spPr>
          <a:xfrm>
            <a:off x="458237" y="2864351"/>
            <a:ext cx="3804448" cy="379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Podrà col·locar            magranes en la fruitera.</a:t>
            </a:r>
          </a:p>
        </p:txBody>
      </p:sp>
      <p:sp>
        <p:nvSpPr>
          <p:cNvPr id="11" name="Google Shape;175;g14b75e4c2d3_0_22">
            <a:extLst>
              <a:ext uri="{FF2B5EF4-FFF2-40B4-BE49-F238E27FC236}">
                <a16:creationId xmlns:a16="http://schemas.microsoft.com/office/drawing/2014/main" id="{E4EDB291-C5F7-AFA9-ED83-7F87C59D4CD4}"/>
              </a:ext>
            </a:extLst>
          </p:cNvPr>
          <p:cNvSpPr txBox="1"/>
          <p:nvPr/>
        </p:nvSpPr>
        <p:spPr>
          <a:xfrm>
            <a:off x="3860618" y="6231056"/>
            <a:ext cx="320213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Posarà           peixos en cada peixera.</a:t>
            </a:r>
          </a:p>
        </p:txBody>
      </p:sp>
      <p:sp>
        <p:nvSpPr>
          <p:cNvPr id="6" name="Google Shape;160;g14b75e4c2d3_0_22">
            <a:extLst>
              <a:ext uri="{FF2B5EF4-FFF2-40B4-BE49-F238E27FC236}">
                <a16:creationId xmlns:a16="http://schemas.microsoft.com/office/drawing/2014/main" id="{7A8E96D6-8DCE-6269-8A9E-6ED2DE2AA559}"/>
              </a:ext>
            </a:extLst>
          </p:cNvPr>
          <p:cNvSpPr/>
          <p:nvPr/>
        </p:nvSpPr>
        <p:spPr>
          <a:xfrm>
            <a:off x="1654828" y="2849166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2110112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1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Teresa vol dividir les 4 magranes en 1 mateixa fruitera. Quantes magranes hi podrà col·locar? 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26732" y="3733476"/>
            <a:ext cx="6158196" cy="27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Calcula estes divisions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33834" y="4953542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3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Sofia té 10 peixos. Els vol repartir en 2 peixeres perquè hi haja el mateix nombre de peixos en cada una. Quants peixos posarà en cada peixera?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6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478267" y="9258264"/>
            <a:ext cx="4314179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5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Calcula estes divisions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26732" y="7046322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Paula vol coure 35 panets al forn. Si ho vol fer en 5 vegades, quants panets haurà de posar en cada safata? (1 punt).</a:t>
            </a:r>
          </a:p>
        </p:txBody>
      </p:sp>
      <p:sp>
        <p:nvSpPr>
          <p:cNvPr id="9" name="Google Shape;160;g14b75e4c2d3_0_22">
            <a:extLst>
              <a:ext uri="{FF2B5EF4-FFF2-40B4-BE49-F238E27FC236}">
                <a16:creationId xmlns:a16="http://schemas.microsoft.com/office/drawing/2014/main" id="{9C69C4A3-1BBC-4FED-73B9-C8B18C354DCA}"/>
              </a:ext>
            </a:extLst>
          </p:cNvPr>
          <p:cNvSpPr/>
          <p:nvPr/>
        </p:nvSpPr>
        <p:spPr>
          <a:xfrm>
            <a:off x="4491751" y="6242616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D6816B26-720E-2BE1-57AB-C7AE120EC8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01451" y="2533249"/>
            <a:ext cx="1068387" cy="7345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" name="Google Shape;175;g14b75e4c2d3_0_22">
            <a:extLst>
              <a:ext uri="{FF2B5EF4-FFF2-40B4-BE49-F238E27FC236}">
                <a16:creationId xmlns:a16="http://schemas.microsoft.com/office/drawing/2014/main" id="{01F03888-D45E-DEC0-B5CA-FD25CACF2D9C}"/>
              </a:ext>
            </a:extLst>
          </p:cNvPr>
          <p:cNvSpPr txBox="1"/>
          <p:nvPr/>
        </p:nvSpPr>
        <p:spPr>
          <a:xfrm>
            <a:off x="620221" y="4121306"/>
            <a:ext cx="86497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70 : 10 =</a:t>
            </a:r>
          </a:p>
        </p:txBody>
      </p:sp>
      <p:sp>
        <p:nvSpPr>
          <p:cNvPr id="41" name="Google Shape;175;g14b75e4c2d3_0_22">
            <a:extLst>
              <a:ext uri="{FF2B5EF4-FFF2-40B4-BE49-F238E27FC236}">
                <a16:creationId xmlns:a16="http://schemas.microsoft.com/office/drawing/2014/main" id="{C4133C8F-E9DF-8EE2-9D16-88FC9F19AABA}"/>
              </a:ext>
            </a:extLst>
          </p:cNvPr>
          <p:cNvSpPr txBox="1"/>
          <p:nvPr/>
        </p:nvSpPr>
        <p:spPr>
          <a:xfrm>
            <a:off x="2060983" y="4121306"/>
            <a:ext cx="86497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50 : 10 =</a:t>
            </a:r>
          </a:p>
        </p:txBody>
      </p:sp>
      <p:sp>
        <p:nvSpPr>
          <p:cNvPr id="42" name="Google Shape;175;g14b75e4c2d3_0_22">
            <a:extLst>
              <a:ext uri="{FF2B5EF4-FFF2-40B4-BE49-F238E27FC236}">
                <a16:creationId xmlns:a16="http://schemas.microsoft.com/office/drawing/2014/main" id="{589EBE9E-D426-4911-1D72-D555C87F1F77}"/>
              </a:ext>
            </a:extLst>
          </p:cNvPr>
          <p:cNvSpPr txBox="1"/>
          <p:nvPr/>
        </p:nvSpPr>
        <p:spPr>
          <a:xfrm>
            <a:off x="3443672" y="4121306"/>
            <a:ext cx="86497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90 : 10 =</a:t>
            </a:r>
          </a:p>
        </p:txBody>
      </p:sp>
      <p:sp>
        <p:nvSpPr>
          <p:cNvPr id="43" name="Google Shape;175;g14b75e4c2d3_0_22">
            <a:extLst>
              <a:ext uri="{FF2B5EF4-FFF2-40B4-BE49-F238E27FC236}">
                <a16:creationId xmlns:a16="http://schemas.microsoft.com/office/drawing/2014/main" id="{603689F1-27E4-DC41-9FF0-A7557A692A95}"/>
              </a:ext>
            </a:extLst>
          </p:cNvPr>
          <p:cNvSpPr txBox="1"/>
          <p:nvPr/>
        </p:nvSpPr>
        <p:spPr>
          <a:xfrm>
            <a:off x="4884434" y="4121306"/>
            <a:ext cx="86497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20 : 10 =</a:t>
            </a:r>
          </a:p>
        </p:txBody>
      </p:sp>
      <p:sp>
        <p:nvSpPr>
          <p:cNvPr id="44" name="Google Shape;160;g14b75e4c2d3_0_22">
            <a:extLst>
              <a:ext uri="{FF2B5EF4-FFF2-40B4-BE49-F238E27FC236}">
                <a16:creationId xmlns:a16="http://schemas.microsoft.com/office/drawing/2014/main" id="{B52AA28A-B21B-8463-3DC4-933B967C77FE}"/>
              </a:ext>
            </a:extLst>
          </p:cNvPr>
          <p:cNvSpPr/>
          <p:nvPr/>
        </p:nvSpPr>
        <p:spPr>
          <a:xfrm>
            <a:off x="1353619" y="4124689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160;g14b75e4c2d3_0_22">
            <a:extLst>
              <a:ext uri="{FF2B5EF4-FFF2-40B4-BE49-F238E27FC236}">
                <a16:creationId xmlns:a16="http://schemas.microsoft.com/office/drawing/2014/main" id="{D5605AC1-96FC-3488-74C0-353BC99BC0D0}"/>
              </a:ext>
            </a:extLst>
          </p:cNvPr>
          <p:cNvSpPr/>
          <p:nvPr/>
        </p:nvSpPr>
        <p:spPr>
          <a:xfrm>
            <a:off x="2818089" y="4113499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160;g14b75e4c2d3_0_22">
            <a:extLst>
              <a:ext uri="{FF2B5EF4-FFF2-40B4-BE49-F238E27FC236}">
                <a16:creationId xmlns:a16="http://schemas.microsoft.com/office/drawing/2014/main" id="{B0F4916D-C419-685E-C8FD-F8AC1983619D}"/>
              </a:ext>
            </a:extLst>
          </p:cNvPr>
          <p:cNvSpPr/>
          <p:nvPr/>
        </p:nvSpPr>
        <p:spPr>
          <a:xfrm>
            <a:off x="4194447" y="4124689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160;g14b75e4c2d3_0_22">
            <a:extLst>
              <a:ext uri="{FF2B5EF4-FFF2-40B4-BE49-F238E27FC236}">
                <a16:creationId xmlns:a16="http://schemas.microsoft.com/office/drawing/2014/main" id="{46E62937-4EA4-0BB4-58BF-073B1F1E2F4B}"/>
              </a:ext>
            </a:extLst>
          </p:cNvPr>
          <p:cNvSpPr/>
          <p:nvPr/>
        </p:nvSpPr>
        <p:spPr>
          <a:xfrm>
            <a:off x="5617778" y="4132976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175;g14b75e4c2d3_0_22">
            <a:extLst>
              <a:ext uri="{FF2B5EF4-FFF2-40B4-BE49-F238E27FC236}">
                <a16:creationId xmlns:a16="http://schemas.microsoft.com/office/drawing/2014/main" id="{8BF9BFE4-22E6-142B-7FDF-48FC9005C613}"/>
              </a:ext>
            </a:extLst>
          </p:cNvPr>
          <p:cNvSpPr txBox="1"/>
          <p:nvPr/>
        </p:nvSpPr>
        <p:spPr>
          <a:xfrm>
            <a:off x="3847213" y="5744273"/>
            <a:ext cx="73334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10 : 2 =</a:t>
            </a:r>
          </a:p>
        </p:txBody>
      </p:sp>
      <p:sp>
        <p:nvSpPr>
          <p:cNvPr id="54" name="Google Shape;160;g14b75e4c2d3_0_22">
            <a:extLst>
              <a:ext uri="{FF2B5EF4-FFF2-40B4-BE49-F238E27FC236}">
                <a16:creationId xmlns:a16="http://schemas.microsoft.com/office/drawing/2014/main" id="{6B596F47-3F6A-049A-9342-E98AECD3A280}"/>
              </a:ext>
            </a:extLst>
          </p:cNvPr>
          <p:cNvSpPr/>
          <p:nvPr/>
        </p:nvSpPr>
        <p:spPr>
          <a:xfrm>
            <a:off x="4494851" y="5748816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8E80F38D-AC96-CD3E-D9F6-13AF7A67F1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1046" y="5597306"/>
            <a:ext cx="2713438" cy="1100555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92955CCA-A876-044B-95DB-AB72701A0D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79597" y="7765144"/>
            <a:ext cx="935232" cy="400814"/>
          </a:xfrm>
          <a:prstGeom prst="rect">
            <a:avLst/>
          </a:prstGeom>
        </p:spPr>
      </p:pic>
      <p:sp>
        <p:nvSpPr>
          <p:cNvPr id="60" name="Google Shape;175;g14b75e4c2d3_0_22">
            <a:extLst>
              <a:ext uri="{FF2B5EF4-FFF2-40B4-BE49-F238E27FC236}">
                <a16:creationId xmlns:a16="http://schemas.microsoft.com/office/drawing/2014/main" id="{ED54158C-4AC2-6084-BD6F-82891DE9FFB6}"/>
              </a:ext>
            </a:extLst>
          </p:cNvPr>
          <p:cNvSpPr txBox="1"/>
          <p:nvPr/>
        </p:nvSpPr>
        <p:spPr>
          <a:xfrm>
            <a:off x="3347859" y="8193207"/>
            <a:ext cx="320213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Posarà           panets en cada safata.</a:t>
            </a:r>
          </a:p>
        </p:txBody>
      </p:sp>
      <p:sp>
        <p:nvSpPr>
          <p:cNvPr id="61" name="Google Shape;160;g14b75e4c2d3_0_22">
            <a:extLst>
              <a:ext uri="{FF2B5EF4-FFF2-40B4-BE49-F238E27FC236}">
                <a16:creationId xmlns:a16="http://schemas.microsoft.com/office/drawing/2014/main" id="{5F056A87-4674-227D-3887-D81AF6122927}"/>
              </a:ext>
            </a:extLst>
          </p:cNvPr>
          <p:cNvSpPr/>
          <p:nvPr/>
        </p:nvSpPr>
        <p:spPr>
          <a:xfrm>
            <a:off x="3978992" y="8204767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6F53B0D-FFF0-2D60-D387-F78D74813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551" y="2940639"/>
            <a:ext cx="508489" cy="810135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49759" y="4025997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Lourdes vol repartir els ous de les seues gallines entre 6 veïns. Si té 42 ous per a repartir, quants ous li tocaran a cada veí? (1 punt):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40704" y="6002815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Hug vol guardar els seus 21 parells de calcetins entre els 7 compartiments del seu calaix. Quants parells posarà en cada compartiment?</a:t>
            </a:r>
            <a:r>
              <a:rPr lang="ca-ES" sz="1200" b="1" dirty="0">
                <a:solidFill>
                  <a:srgbClr val="333333"/>
                </a:solidFill>
              </a:rPr>
              <a:t>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549759" y="7434456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9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Completa observant els bots en la recta (1 punt):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6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20596" y="2233482"/>
            <a:ext cx="632315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Martí vol col·locar els seus llibres en 4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stants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Si té 36 llibres, </a:t>
            </a:r>
            <a:r>
              <a:rPr lang="ca-ES" sz="1200" b="1" dirty="0">
                <a:solidFill>
                  <a:srgbClr val="333333"/>
                </a:solidFill>
              </a:rPr>
              <a:t>quants n' ha de col·locar en cada un?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punt).</a:t>
            </a: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511494" y="9053707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</a:t>
            </a:r>
            <a:r>
              <a:rPr lang="ca-ES" sz="1200" b="1" dirty="0">
                <a:solidFill>
                  <a:srgbClr val="333333"/>
                </a:solidFill>
              </a:rPr>
              <a:t>Completa estes divisions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49" name="Google Shape;175;g14b75e4c2d3_0_22">
            <a:extLst>
              <a:ext uri="{FF2B5EF4-FFF2-40B4-BE49-F238E27FC236}">
                <a16:creationId xmlns:a16="http://schemas.microsoft.com/office/drawing/2014/main" id="{AD0BDDCC-1B7D-0536-C011-21C752653238}"/>
              </a:ext>
            </a:extLst>
          </p:cNvPr>
          <p:cNvSpPr txBox="1"/>
          <p:nvPr/>
        </p:nvSpPr>
        <p:spPr>
          <a:xfrm>
            <a:off x="1415243" y="3212804"/>
            <a:ext cx="315343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Col·loca              llibres en cada </a:t>
            </a:r>
            <a:r>
              <a:rPr lang="ca-ES" sz="1200" dirty="0" err="1"/>
              <a:t>stant</a:t>
            </a:r>
            <a:r>
              <a:rPr lang="ca-ES" sz="1200" dirty="0"/>
              <a:t>.</a:t>
            </a:r>
          </a:p>
        </p:txBody>
      </p:sp>
      <p:sp>
        <p:nvSpPr>
          <p:cNvPr id="51" name="Google Shape;160;g14b75e4c2d3_0_22">
            <a:extLst>
              <a:ext uri="{FF2B5EF4-FFF2-40B4-BE49-F238E27FC236}">
                <a16:creationId xmlns:a16="http://schemas.microsoft.com/office/drawing/2014/main" id="{49E5FEE5-BBF5-771B-E214-A2EE41403AB9}"/>
              </a:ext>
            </a:extLst>
          </p:cNvPr>
          <p:cNvSpPr/>
          <p:nvPr/>
        </p:nvSpPr>
        <p:spPr>
          <a:xfrm>
            <a:off x="2144734" y="3236346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5C1D5F3-4184-108E-36F4-63AC3AA57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3552" y="4701687"/>
            <a:ext cx="1039577" cy="764192"/>
          </a:xfrm>
          <a:prstGeom prst="rect">
            <a:avLst/>
          </a:prstGeom>
        </p:spPr>
      </p:pic>
      <p:sp>
        <p:nvSpPr>
          <p:cNvPr id="12" name="Google Shape;175;g14b75e4c2d3_0_22">
            <a:extLst>
              <a:ext uri="{FF2B5EF4-FFF2-40B4-BE49-F238E27FC236}">
                <a16:creationId xmlns:a16="http://schemas.microsoft.com/office/drawing/2014/main" id="{6851C197-DF56-1586-FF9B-4677DA67EB74}"/>
              </a:ext>
            </a:extLst>
          </p:cNvPr>
          <p:cNvSpPr txBox="1"/>
          <p:nvPr/>
        </p:nvSpPr>
        <p:spPr>
          <a:xfrm>
            <a:off x="505128" y="5031331"/>
            <a:ext cx="273358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Li tocaran               ous a cada un.</a:t>
            </a:r>
          </a:p>
        </p:txBody>
      </p:sp>
      <p:sp>
        <p:nvSpPr>
          <p:cNvPr id="13" name="Google Shape;160;g14b75e4c2d3_0_22">
            <a:extLst>
              <a:ext uri="{FF2B5EF4-FFF2-40B4-BE49-F238E27FC236}">
                <a16:creationId xmlns:a16="http://schemas.microsoft.com/office/drawing/2014/main" id="{CDAE056A-0EE5-5E4D-95A6-5C2D8DB385E0}"/>
              </a:ext>
            </a:extLst>
          </p:cNvPr>
          <p:cNvSpPr/>
          <p:nvPr/>
        </p:nvSpPr>
        <p:spPr>
          <a:xfrm>
            <a:off x="1345670" y="5044642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CC23EB4-7FD5-316B-998B-B72ACB219D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1952" y="8193628"/>
            <a:ext cx="1254178" cy="47821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A4B6BC3-5C3A-E15B-5A75-BCE34CA3D7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29" y="7754042"/>
            <a:ext cx="2970532" cy="994347"/>
          </a:xfrm>
          <a:prstGeom prst="rect">
            <a:avLst/>
          </a:prstGeom>
        </p:spPr>
      </p:pic>
      <p:sp>
        <p:nvSpPr>
          <p:cNvPr id="19" name="Google Shape;175;g14b75e4c2d3_0_22">
            <a:extLst>
              <a:ext uri="{FF2B5EF4-FFF2-40B4-BE49-F238E27FC236}">
                <a16:creationId xmlns:a16="http://schemas.microsoft.com/office/drawing/2014/main" id="{9CB83977-D65C-5BED-80AE-F55BAD7DD3F8}"/>
              </a:ext>
            </a:extLst>
          </p:cNvPr>
          <p:cNvSpPr txBox="1"/>
          <p:nvPr/>
        </p:nvSpPr>
        <p:spPr>
          <a:xfrm>
            <a:off x="502801" y="6624691"/>
            <a:ext cx="4697616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Posarà               parells de </a:t>
            </a:r>
            <a:r>
              <a:rPr lang="ca-ES" sz="12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calcetins</a:t>
            </a:r>
            <a:r>
              <a:rPr lang="ca-ES" sz="1200" dirty="0"/>
              <a:t> a cada compartiment.</a:t>
            </a:r>
          </a:p>
        </p:txBody>
      </p:sp>
      <p:sp>
        <p:nvSpPr>
          <p:cNvPr id="20" name="Google Shape;160;g14b75e4c2d3_0_22">
            <a:extLst>
              <a:ext uri="{FF2B5EF4-FFF2-40B4-BE49-F238E27FC236}">
                <a16:creationId xmlns:a16="http://schemas.microsoft.com/office/drawing/2014/main" id="{73E93534-F1ED-7CFF-4004-D57B6B3C5EC1}"/>
              </a:ext>
            </a:extLst>
          </p:cNvPr>
          <p:cNvSpPr/>
          <p:nvPr/>
        </p:nvSpPr>
        <p:spPr>
          <a:xfrm>
            <a:off x="1174729" y="6638002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10EE8E0E-E1E8-93F5-F967-39DE6F436A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332" y="9432659"/>
            <a:ext cx="1244763" cy="60177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BD33A37F-9A1E-A45D-027D-6F0ACAFF2E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87365" y="9443269"/>
            <a:ext cx="1401015" cy="52316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EA5F187-35F7-7036-ADF9-53C7B0F848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28930" y="9397457"/>
            <a:ext cx="1327032" cy="636975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3D21A9B-DDB7-E514-17A8-461725409C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7404" y="9453751"/>
            <a:ext cx="1496283" cy="5718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E6F90B1C-535D-443F-83EC-A1ADBBBE44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5982</TotalTime>
  <Words>334</Words>
  <Application>Microsoft Office PowerPoint</Application>
  <PresentationFormat>Personalizado</PresentationFormat>
  <Paragraphs>29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32</cp:revision>
  <dcterms:created xsi:type="dcterms:W3CDTF">2022-01-03T10:00:59Z</dcterms:created>
  <dcterms:modified xsi:type="dcterms:W3CDTF">2024-12-13T07:38:27Z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