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</p:sldMasterIdLst>
  <p:notesMasterIdLst>
    <p:notesMasterId r:id="rId7"/>
  </p:notesMasterIdLst>
  <p:sldIdLst>
    <p:sldId id="258" r:id="rId5"/>
    <p:sldId id="286" r:id="rId6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7" userDrawn="1">
          <p15:clr>
            <a:srgbClr val="A4A3A4"/>
          </p15:clr>
        </p15:guide>
        <p15:guide id="2" pos="238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  <a:srgbClr val="333333"/>
    <a:srgbClr val="009ED0"/>
    <a:srgbClr val="F9FDFF"/>
    <a:srgbClr val="F7F7F9"/>
    <a:srgbClr val="C72330"/>
    <a:srgbClr val="7BBC42"/>
    <a:srgbClr val="F6CF18"/>
    <a:srgbClr val="C2C2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Geen stijl, gee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808"/>
    <p:restoredTop sz="97680"/>
  </p:normalViewPr>
  <p:slideViewPr>
    <p:cSldViewPr snapToGrid="0" snapToObjects="1">
      <p:cViewPr>
        <p:scale>
          <a:sx n="200" d="100"/>
          <a:sy n="200" d="100"/>
        </p:scale>
        <p:origin x="402" y="-7488"/>
      </p:cViewPr>
      <p:guideLst>
        <p:guide orient="horz" pos="3367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20F350-44FC-8B4C-A96A-C63C644D9E27}" type="datetimeFigureOut">
              <a:rPr lang="nl-NL" smtClean="0"/>
              <a:t>12-12-2024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9068DE-2FA9-7D49-AC8D-32EC28D7D985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96908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12-12-2024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29544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12-12-2024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63550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12-12-2024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4834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12-12-2024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528048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12-12-2024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75047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12-12-2024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61721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12-12-2024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65996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12-12-2024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1919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12-12-2024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15526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12-12-2024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0114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12-12-2024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43470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D91036-D827-AA48-A80A-F8064A33AEBE}" type="datetimeFigureOut">
              <a:rPr lang="nl-NL" smtClean="0"/>
              <a:t>12-12-2024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732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6.png"/><Relationship Id="rId7" Type="http://schemas.openxmlformats.org/officeDocument/2006/relationships/image" Target="../media/image3.png"/><Relationship Id="rId12" Type="http://schemas.openxmlformats.org/officeDocument/2006/relationships/image" Target="../media/image1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emf"/><Relationship Id="rId11" Type="http://schemas.openxmlformats.org/officeDocument/2006/relationships/image" Target="../media/image12.png"/><Relationship Id="rId5" Type="http://schemas.openxmlformats.org/officeDocument/2006/relationships/image" Target="../media/image8.png"/><Relationship Id="rId10" Type="http://schemas.openxmlformats.org/officeDocument/2006/relationships/image" Target="../media/image11.png"/><Relationship Id="rId4" Type="http://schemas.openxmlformats.org/officeDocument/2006/relationships/image" Target="../media/image7.png"/><Relationship Id="rId9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3ABC9596-BE98-5B1E-2DA2-741DDF1A97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5174" y="2412441"/>
            <a:ext cx="2759262" cy="1295848"/>
          </a:xfrm>
          <a:prstGeom prst="rect">
            <a:avLst/>
          </a:prstGeom>
        </p:spPr>
      </p:pic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2E876F0-2B13-244F-9D5B-F3D8A9587D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8560" y="10110748"/>
            <a:ext cx="5669756" cy="302984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ca-ES" sz="1050">
                <a:solidFill>
                  <a:srgbClr val="C2C2C2"/>
                </a:solidFill>
                <a:latin typeface="ABeZeh"/>
                <a:ea typeface="ABeZeh" pitchFamily="2" charset="0"/>
              </a:rPr>
              <a:t>Mètode Snappet. Prova 7 2n. Pàgina 1 de 2.</a:t>
            </a:r>
          </a:p>
          <a:p>
            <a:endParaRPr lang="nl-NL" dirty="0">
              <a:latin typeface="ABeZeh" pitchFamily="2" charset="0"/>
              <a:ea typeface="ABeZeh" pitchFamily="2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a-ES" sz="2400" b="1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Prova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28560" y="1012448"/>
            <a:ext cx="6215065" cy="737941"/>
            <a:chOff x="628560" y="1012448"/>
            <a:chExt cx="6215065" cy="737941"/>
          </a:xfrm>
        </p:grpSpPr>
        <p:sp>
          <p:nvSpPr>
            <p:cNvPr id="12" name="Afgeronde rechthoek 11">
              <a:extLst>
                <a:ext uri="{FF2B5EF4-FFF2-40B4-BE49-F238E27FC236}">
                  <a16:creationId xmlns:a16="http://schemas.microsoft.com/office/drawing/2014/main" id="{C20D6233-D0F8-E941-AEEF-C8978039EC4D}"/>
                </a:ext>
              </a:extLst>
            </p:cNvPr>
            <p:cNvSpPr/>
            <p:nvPr/>
          </p:nvSpPr>
          <p:spPr>
            <a:xfrm>
              <a:off x="713614" y="1381180"/>
              <a:ext cx="3717961" cy="369015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>
                  <a:solidFill>
                    <a:srgbClr val="333333"/>
                  </a:solidFill>
                  <a:latin typeface="ABeZeh"/>
                  <a:ea typeface="ABeZeh" pitchFamily="2" charset="0"/>
                </a:rPr>
                <a:t>Nom i cognoms:</a:t>
              </a:r>
            </a:p>
          </p:txBody>
        </p:sp>
        <p:sp>
          <p:nvSpPr>
            <p:cNvPr id="14" name="Afgeronde rechthoek 13">
              <a:extLst>
                <a:ext uri="{FF2B5EF4-FFF2-40B4-BE49-F238E27FC236}">
                  <a16:creationId xmlns:a16="http://schemas.microsoft.com/office/drawing/2014/main" id="{73FE4D5B-6ABE-4845-8E3D-C7FEAFFA5A46}"/>
                </a:ext>
              </a:extLst>
            </p:cNvPr>
            <p:cNvSpPr/>
            <p:nvPr/>
          </p:nvSpPr>
          <p:spPr>
            <a:xfrm>
              <a:off x="4855648" y="1381374"/>
              <a:ext cx="1987977" cy="369015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4765427" y="1012448"/>
              <a:ext cx="1823185" cy="323871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>
                  <a:solidFill>
                    <a:srgbClr val="333333"/>
                  </a:solidFill>
                  <a:latin typeface="ABeZeh"/>
                  <a:ea typeface="ABeZeh" pitchFamily="2" charset="0"/>
                </a:rPr>
                <a:t>Data:</a:t>
              </a:r>
            </a:p>
          </p:txBody>
        </p:sp>
      </p:grpSp>
      <p:sp>
        <p:nvSpPr>
          <p:cNvPr id="16" name="Ondertitel 2">
            <a:extLst>
              <a:ext uri="{FF2B5EF4-FFF2-40B4-BE49-F238E27FC236}">
                <a16:creationId xmlns:a16="http://schemas.microsoft.com/office/drawing/2014/main" id="{3DE31D84-5ABF-B348-88A9-48CB1C7A7F67}"/>
              </a:ext>
            </a:extLst>
          </p:cNvPr>
          <p:cNvSpPr txBox="1">
            <a:spLocks/>
          </p:cNvSpPr>
          <p:nvPr/>
        </p:nvSpPr>
        <p:spPr>
          <a:xfrm>
            <a:off x="628560" y="2076292"/>
            <a:ext cx="6158196" cy="5017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ca-ES" sz="1200" b="1">
                <a:solidFill>
                  <a:srgbClr val="333333"/>
                </a:solidFill>
                <a:latin typeface="ABeZeh"/>
                <a:ea typeface="ABeZeh" pitchFamily="2" charset="0"/>
              </a:rPr>
              <a:t>1. Encercla l’objecte més curt (1 punt).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AE016339-B99C-4EB1-B6E6-0BCA781D08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8772" y="175093"/>
            <a:ext cx="638175" cy="1428750"/>
          </a:xfrm>
          <a:prstGeom prst="rect">
            <a:avLst/>
          </a:prstGeom>
        </p:spPr>
      </p:pic>
      <p:sp>
        <p:nvSpPr>
          <p:cNvPr id="42" name="Ondertitel 2">
            <a:extLst>
              <a:ext uri="{FF2B5EF4-FFF2-40B4-BE49-F238E27FC236}">
                <a16:creationId xmlns:a16="http://schemas.microsoft.com/office/drawing/2014/main" id="{454666B0-4DE7-4A15-AA12-5F907900FC21}"/>
              </a:ext>
            </a:extLst>
          </p:cNvPr>
          <p:cNvSpPr txBox="1">
            <a:spLocks/>
          </p:cNvSpPr>
          <p:nvPr/>
        </p:nvSpPr>
        <p:spPr>
          <a:xfrm>
            <a:off x="570236" y="4109326"/>
            <a:ext cx="6348487" cy="3628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/>
                <a:ea typeface="ABeZeh" pitchFamily="2" charset="0"/>
              </a:rPr>
              <a:t>2. Dibuixa un llapis que </a:t>
            </a:r>
            <a:r>
              <a:rPr lang="ca-ES" sz="1200" b="1" dirty="0" err="1">
                <a:solidFill>
                  <a:srgbClr val="333333"/>
                </a:solidFill>
                <a:latin typeface="ABeZeh"/>
                <a:ea typeface="ABeZeh" pitchFamily="2" charset="0"/>
              </a:rPr>
              <a:t>mesure</a:t>
            </a:r>
            <a:r>
              <a:rPr lang="ca-ES" sz="1200" b="1" dirty="0">
                <a:solidFill>
                  <a:srgbClr val="333333"/>
                </a:solidFill>
                <a:latin typeface="ABeZeh"/>
                <a:ea typeface="ABeZeh" pitchFamily="2" charset="0"/>
              </a:rPr>
              <a:t> 6 cm (1 punt).</a:t>
            </a:r>
          </a:p>
        </p:txBody>
      </p:sp>
      <p:sp>
        <p:nvSpPr>
          <p:cNvPr id="91" name="Ondertitel 2">
            <a:extLst>
              <a:ext uri="{FF2B5EF4-FFF2-40B4-BE49-F238E27FC236}">
                <a16:creationId xmlns:a16="http://schemas.microsoft.com/office/drawing/2014/main" id="{A5B12E86-B204-44BA-84D4-F9FC6800EE1A}"/>
              </a:ext>
            </a:extLst>
          </p:cNvPr>
          <p:cNvSpPr txBox="1">
            <a:spLocks/>
          </p:cNvSpPr>
          <p:nvPr/>
        </p:nvSpPr>
        <p:spPr>
          <a:xfrm>
            <a:off x="607779" y="5875843"/>
            <a:ext cx="6310944" cy="35355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3. Enumera 3 objectes que mesuren més d’1 m i 3 que mesuren menys d’1 m (1 punt).</a:t>
            </a:r>
          </a:p>
        </p:txBody>
      </p:sp>
      <p:sp>
        <p:nvSpPr>
          <p:cNvPr id="74" name="Ondertitel 2">
            <a:extLst>
              <a:ext uri="{FF2B5EF4-FFF2-40B4-BE49-F238E27FC236}">
                <a16:creationId xmlns:a16="http://schemas.microsoft.com/office/drawing/2014/main" id="{4ABF6467-BB34-C70B-F32E-F14B7A003AB6}"/>
              </a:ext>
            </a:extLst>
          </p:cNvPr>
          <p:cNvSpPr txBox="1">
            <a:spLocks/>
          </p:cNvSpPr>
          <p:nvPr/>
        </p:nvSpPr>
        <p:spPr>
          <a:xfrm>
            <a:off x="607779" y="7629052"/>
            <a:ext cx="6158196" cy="34364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/>
                <a:ea typeface="ABeZeh" pitchFamily="2" charset="0"/>
              </a:rPr>
              <a:t>4. Dibuixa en cada quadre 1 objecte que </a:t>
            </a:r>
            <a:r>
              <a:rPr lang="ca-ES" sz="1200" b="1" dirty="0" err="1">
                <a:solidFill>
                  <a:srgbClr val="333333"/>
                </a:solidFill>
                <a:latin typeface="ABeZeh"/>
                <a:ea typeface="ABeZeh" pitchFamily="2" charset="0"/>
              </a:rPr>
              <a:t>s’ajuste</a:t>
            </a:r>
            <a:r>
              <a:rPr lang="ca-ES" sz="1200" b="1" dirty="0">
                <a:solidFill>
                  <a:srgbClr val="333333"/>
                </a:solidFill>
                <a:latin typeface="ABeZeh"/>
                <a:ea typeface="ABeZeh" pitchFamily="2" charset="0"/>
              </a:rPr>
              <a:t> a la mesura (1 punt).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86C34811-465E-24B5-A29A-53E8418C9D97}"/>
              </a:ext>
            </a:extLst>
          </p:cNvPr>
          <p:cNvSpPr/>
          <p:nvPr/>
        </p:nvSpPr>
        <p:spPr>
          <a:xfrm>
            <a:off x="703263" y="4557016"/>
            <a:ext cx="6416839" cy="961452"/>
          </a:xfrm>
          <a:prstGeom prst="rect">
            <a:avLst/>
          </a:prstGeom>
          <a:noFill/>
          <a:ln>
            <a:solidFill>
              <a:srgbClr val="3333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Ondertitel 2">
            <a:extLst>
              <a:ext uri="{FF2B5EF4-FFF2-40B4-BE49-F238E27FC236}">
                <a16:creationId xmlns:a16="http://schemas.microsoft.com/office/drawing/2014/main" id="{DEF7C3E6-9177-FA8A-72E5-0C99E60BACED}"/>
              </a:ext>
            </a:extLst>
          </p:cNvPr>
          <p:cNvSpPr txBox="1">
            <a:spLocks/>
          </p:cNvSpPr>
          <p:nvPr/>
        </p:nvSpPr>
        <p:spPr>
          <a:xfrm>
            <a:off x="582054" y="6386098"/>
            <a:ext cx="1286503" cy="35355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ca-ES" sz="1200">
                <a:solidFill>
                  <a:srgbClr val="333333"/>
                </a:solidFill>
                <a:latin typeface="ABeZeh" pitchFamily="2" charset="0"/>
                <a:ea typeface="ABeZeh" pitchFamily="2" charset="0"/>
                <a:sym typeface="Wingdings" panose="05000000000000000000" pitchFamily="2" charset="2"/>
              </a:rPr>
              <a:t>Més d’1 m </a:t>
            </a:r>
          </a:p>
        </p:txBody>
      </p:sp>
      <p:sp>
        <p:nvSpPr>
          <p:cNvPr id="22" name="Ondertitel 2">
            <a:extLst>
              <a:ext uri="{FF2B5EF4-FFF2-40B4-BE49-F238E27FC236}">
                <a16:creationId xmlns:a16="http://schemas.microsoft.com/office/drawing/2014/main" id="{95226686-44E6-A1BE-8713-1077E4416E75}"/>
              </a:ext>
            </a:extLst>
          </p:cNvPr>
          <p:cNvSpPr txBox="1">
            <a:spLocks/>
          </p:cNvSpPr>
          <p:nvPr/>
        </p:nvSpPr>
        <p:spPr>
          <a:xfrm>
            <a:off x="584873" y="6790079"/>
            <a:ext cx="1701128" cy="35355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ca-ES" sz="1200">
                <a:solidFill>
                  <a:srgbClr val="333333"/>
                </a:solidFill>
                <a:latin typeface="ABeZeh" pitchFamily="2" charset="0"/>
                <a:ea typeface="ABeZeh" pitchFamily="2" charset="0"/>
                <a:sym typeface="Wingdings" panose="05000000000000000000" pitchFamily="2" charset="2"/>
              </a:rPr>
              <a:t>Menys d’1 m </a:t>
            </a:r>
          </a:p>
        </p:txBody>
      </p:sp>
      <p:sp>
        <p:nvSpPr>
          <p:cNvPr id="28" name="Afgeronde rechthoek 11">
            <a:extLst>
              <a:ext uri="{FF2B5EF4-FFF2-40B4-BE49-F238E27FC236}">
                <a16:creationId xmlns:a16="http://schemas.microsoft.com/office/drawing/2014/main" id="{F82173F0-E7D9-F8F1-5DE8-02FADCF0E8FA}"/>
              </a:ext>
            </a:extLst>
          </p:cNvPr>
          <p:cNvSpPr/>
          <p:nvPr/>
        </p:nvSpPr>
        <p:spPr>
          <a:xfrm>
            <a:off x="1819506" y="6358244"/>
            <a:ext cx="5276397" cy="369015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0" name="Afgeronde rechthoek 11">
            <a:extLst>
              <a:ext uri="{FF2B5EF4-FFF2-40B4-BE49-F238E27FC236}">
                <a16:creationId xmlns:a16="http://schemas.microsoft.com/office/drawing/2014/main" id="{720F960B-7AF7-21E6-20E2-036C17233026}"/>
              </a:ext>
            </a:extLst>
          </p:cNvPr>
          <p:cNvSpPr/>
          <p:nvPr/>
        </p:nvSpPr>
        <p:spPr>
          <a:xfrm>
            <a:off x="1819507" y="6869520"/>
            <a:ext cx="5276397" cy="369015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34" name="Imagen 33">
            <a:extLst>
              <a:ext uri="{FF2B5EF4-FFF2-40B4-BE49-F238E27FC236}">
                <a16:creationId xmlns:a16="http://schemas.microsoft.com/office/drawing/2014/main" id="{C5831670-9419-15DC-B31A-4587D603A3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3263" y="7967837"/>
            <a:ext cx="4962525" cy="1733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682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Imagen 86">
            <a:extLst>
              <a:ext uri="{FF2B5EF4-FFF2-40B4-BE49-F238E27FC236}">
                <a16:creationId xmlns:a16="http://schemas.microsoft.com/office/drawing/2014/main" id="{47C83329-838D-7E13-6C8A-D9F5C35979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776" y="8925883"/>
            <a:ext cx="1668619" cy="981248"/>
          </a:xfrm>
          <a:prstGeom prst="rect">
            <a:avLst/>
          </a:prstGeom>
        </p:spPr>
      </p:pic>
      <p:sp>
        <p:nvSpPr>
          <p:cNvPr id="72" name="Ondertitel 2">
            <a:extLst>
              <a:ext uri="{FF2B5EF4-FFF2-40B4-BE49-F238E27FC236}">
                <a16:creationId xmlns:a16="http://schemas.microsoft.com/office/drawing/2014/main" id="{C44CD104-E6E1-4AF0-F039-C0A16FA24CBC}"/>
              </a:ext>
            </a:extLst>
          </p:cNvPr>
          <p:cNvSpPr txBox="1">
            <a:spLocks/>
          </p:cNvSpPr>
          <p:nvPr/>
        </p:nvSpPr>
        <p:spPr>
          <a:xfrm>
            <a:off x="710466" y="5371958"/>
            <a:ext cx="4299683" cy="3336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Hi ha                               mesos amb més de 30 dies.</a:t>
            </a:r>
          </a:p>
        </p:txBody>
      </p:sp>
      <p:pic>
        <p:nvPicPr>
          <p:cNvPr id="57" name="Imagen 56">
            <a:extLst>
              <a:ext uri="{FF2B5EF4-FFF2-40B4-BE49-F238E27FC236}">
                <a16:creationId xmlns:a16="http://schemas.microsoft.com/office/drawing/2014/main" id="{EE9F407C-2BA6-FDCA-BCC3-8292B8A114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4980" y="1998903"/>
            <a:ext cx="1552575" cy="1343025"/>
          </a:xfrm>
          <a:prstGeom prst="rect">
            <a:avLst/>
          </a:prstGeom>
        </p:spPr>
      </p:pic>
      <p:pic>
        <p:nvPicPr>
          <p:cNvPr id="55" name="Imagen 54">
            <a:extLst>
              <a:ext uri="{FF2B5EF4-FFF2-40B4-BE49-F238E27FC236}">
                <a16:creationId xmlns:a16="http://schemas.microsoft.com/office/drawing/2014/main" id="{5C3E766D-2987-817F-A306-6428A1AEAD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64880" y="2203095"/>
            <a:ext cx="1146115" cy="1017177"/>
          </a:xfrm>
          <a:prstGeom prst="rect">
            <a:avLst/>
          </a:prstGeom>
        </p:spPr>
      </p:pic>
      <p:pic>
        <p:nvPicPr>
          <p:cNvPr id="54" name="Imagen 53">
            <a:extLst>
              <a:ext uri="{FF2B5EF4-FFF2-40B4-BE49-F238E27FC236}">
                <a16:creationId xmlns:a16="http://schemas.microsoft.com/office/drawing/2014/main" id="{2A9D2E97-0AFC-AF52-3BD3-7BAACA895D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55689" y="2085934"/>
            <a:ext cx="901837" cy="1177910"/>
          </a:xfrm>
          <a:prstGeom prst="rect">
            <a:avLst/>
          </a:prstGeom>
        </p:spPr>
      </p:pic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584196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a-ES" sz="2400" b="1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Prova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28560" y="1003437"/>
            <a:ext cx="6215065" cy="701707"/>
            <a:chOff x="628560" y="1057503"/>
            <a:chExt cx="6215065" cy="701707"/>
          </a:xfrm>
        </p:grpSpPr>
        <p:sp>
          <p:nvSpPr>
            <p:cNvPr id="12" name="Afgeronde rechthoek 11">
              <a:extLst>
                <a:ext uri="{FF2B5EF4-FFF2-40B4-BE49-F238E27FC236}">
                  <a16:creationId xmlns:a16="http://schemas.microsoft.com/office/drawing/2014/main" id="{C20D6233-D0F8-E941-AEEF-C8978039EC4D}"/>
                </a:ext>
              </a:extLst>
            </p:cNvPr>
            <p:cNvSpPr/>
            <p:nvPr/>
          </p:nvSpPr>
          <p:spPr>
            <a:xfrm>
              <a:off x="731634" y="1408225"/>
              <a:ext cx="3754003" cy="350985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>
                  <a:solidFill>
                    <a:srgbClr val="333333"/>
                  </a:solidFill>
                  <a:latin typeface="ABeZeh"/>
                  <a:ea typeface="ABeZeh" pitchFamily="2" charset="0"/>
                </a:rPr>
                <a:t>Nom i cognoms:</a:t>
              </a:r>
            </a:p>
          </p:txBody>
        </p:sp>
        <p:sp>
          <p:nvSpPr>
            <p:cNvPr id="14" name="Afgeronde rechthoek 13">
              <a:extLst>
                <a:ext uri="{FF2B5EF4-FFF2-40B4-BE49-F238E27FC236}">
                  <a16:creationId xmlns:a16="http://schemas.microsoft.com/office/drawing/2014/main" id="{73FE4D5B-6ABE-4845-8E3D-C7FEAFFA5A46}"/>
                </a:ext>
              </a:extLst>
            </p:cNvPr>
            <p:cNvSpPr/>
            <p:nvPr/>
          </p:nvSpPr>
          <p:spPr>
            <a:xfrm>
              <a:off x="4855648" y="1408419"/>
              <a:ext cx="1987977" cy="34197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4792446" y="1057503"/>
              <a:ext cx="1823185" cy="323871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>
                  <a:solidFill>
                    <a:srgbClr val="333333"/>
                  </a:solidFill>
                  <a:latin typeface="ABeZeh"/>
                  <a:ea typeface="ABeZeh" pitchFamily="2" charset="0"/>
                </a:rPr>
                <a:t>Data:</a:t>
              </a:r>
            </a:p>
          </p:txBody>
        </p:sp>
      </p:grpSp>
      <p:pic>
        <p:nvPicPr>
          <p:cNvPr id="7" name="Imagen 6">
            <a:extLst>
              <a:ext uri="{FF2B5EF4-FFF2-40B4-BE49-F238E27FC236}">
                <a16:creationId xmlns:a16="http://schemas.microsoft.com/office/drawing/2014/main" id="{AE016339-B99C-4EB1-B6E6-0BCA781D085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88772" y="121027"/>
            <a:ext cx="638175" cy="1428750"/>
          </a:xfrm>
          <a:prstGeom prst="rect">
            <a:avLst/>
          </a:prstGeom>
        </p:spPr>
      </p:pic>
      <p:sp>
        <p:nvSpPr>
          <p:cNvPr id="83" name="Ondertitel 2">
            <a:extLst>
              <a:ext uri="{FF2B5EF4-FFF2-40B4-BE49-F238E27FC236}">
                <a16:creationId xmlns:a16="http://schemas.microsoft.com/office/drawing/2014/main" id="{83506F63-4CA2-4CD9-B73D-2A7BB81FF6FC}"/>
              </a:ext>
            </a:extLst>
          </p:cNvPr>
          <p:cNvSpPr txBox="1">
            <a:spLocks/>
          </p:cNvSpPr>
          <p:nvPr/>
        </p:nvSpPr>
        <p:spPr>
          <a:xfrm>
            <a:off x="578554" y="1965548"/>
            <a:ext cx="6158196" cy="2881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5. Marca amb una creu els objectes que pesen més d’1 kg (1 punt).</a:t>
            </a:r>
          </a:p>
        </p:txBody>
      </p:sp>
      <p:sp>
        <p:nvSpPr>
          <p:cNvPr id="66" name="Ondertitel 2">
            <a:extLst>
              <a:ext uri="{FF2B5EF4-FFF2-40B4-BE49-F238E27FC236}">
                <a16:creationId xmlns:a16="http://schemas.microsoft.com/office/drawing/2014/main" id="{DA4923C0-51BA-EBE5-601C-B6E1B8F78FAB}"/>
              </a:ext>
            </a:extLst>
          </p:cNvPr>
          <p:cNvSpPr txBox="1">
            <a:spLocks/>
          </p:cNvSpPr>
          <p:nvPr/>
        </p:nvSpPr>
        <p:spPr>
          <a:xfrm>
            <a:off x="628560" y="5043790"/>
            <a:ext cx="6680290" cy="2770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7. Observa el calendari de la teua classe. Quants mesos tenen més de 30 dies? (1 punt)</a:t>
            </a:r>
          </a:p>
        </p:txBody>
      </p:sp>
      <p:sp>
        <p:nvSpPr>
          <p:cNvPr id="70" name="Ondertitel 2">
            <a:extLst>
              <a:ext uri="{FF2B5EF4-FFF2-40B4-BE49-F238E27FC236}">
                <a16:creationId xmlns:a16="http://schemas.microsoft.com/office/drawing/2014/main" id="{F7006196-679C-3A42-8D8B-42C20AA5A175}"/>
              </a:ext>
            </a:extLst>
          </p:cNvPr>
          <p:cNvSpPr txBox="1">
            <a:spLocks/>
          </p:cNvSpPr>
          <p:nvPr/>
        </p:nvSpPr>
        <p:spPr>
          <a:xfrm>
            <a:off x="596458" y="6006884"/>
            <a:ext cx="4863932" cy="3189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8. Escriu l’hora que marquen estos rellotges (1 punt).</a:t>
            </a:r>
          </a:p>
        </p:txBody>
      </p:sp>
      <p:sp>
        <p:nvSpPr>
          <p:cNvPr id="112" name="Ondertitel 2">
            <a:extLst>
              <a:ext uri="{FF2B5EF4-FFF2-40B4-BE49-F238E27FC236}">
                <a16:creationId xmlns:a16="http://schemas.microsoft.com/office/drawing/2014/main" id="{64CB5256-7114-C022-26B5-0F237CB01421}"/>
              </a:ext>
            </a:extLst>
          </p:cNvPr>
          <p:cNvSpPr txBox="1">
            <a:spLocks/>
          </p:cNvSpPr>
          <p:nvPr/>
        </p:nvSpPr>
        <p:spPr>
          <a:xfrm>
            <a:off x="628560" y="10110748"/>
            <a:ext cx="5669756" cy="30298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a-ES" sz="1050">
                <a:solidFill>
                  <a:srgbClr val="C2C2C2"/>
                </a:solidFill>
                <a:latin typeface="ABeZeh"/>
                <a:ea typeface="ABeZeh" pitchFamily="2" charset="0"/>
              </a:rPr>
              <a:t>Mètode Snappet. Prova 7 2n. Pàgina 2 de 2.</a:t>
            </a:r>
          </a:p>
          <a:p>
            <a:endParaRPr lang="nl-NL" dirty="0">
              <a:latin typeface="ABeZeh" pitchFamily="2" charset="0"/>
              <a:ea typeface="ABeZeh" pitchFamily="2" charset="0"/>
            </a:endParaRPr>
          </a:p>
        </p:txBody>
      </p:sp>
      <p:sp>
        <p:nvSpPr>
          <p:cNvPr id="85" name="Ondertitel 2">
            <a:extLst>
              <a:ext uri="{FF2B5EF4-FFF2-40B4-BE49-F238E27FC236}">
                <a16:creationId xmlns:a16="http://schemas.microsoft.com/office/drawing/2014/main" id="{837E006A-6657-51F8-FC6B-EF7CA5055033}"/>
              </a:ext>
            </a:extLst>
          </p:cNvPr>
          <p:cNvSpPr txBox="1">
            <a:spLocks/>
          </p:cNvSpPr>
          <p:nvPr/>
        </p:nvSpPr>
        <p:spPr>
          <a:xfrm>
            <a:off x="596458" y="7526478"/>
            <a:ext cx="6158196" cy="2268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9. Dibuixa un rellotge digital que </a:t>
            </a:r>
            <a:r>
              <a:rPr lang="ca-ES" sz="1200" b="1" dirty="0" err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marque</a:t>
            </a: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les quatre i mitja (1 punt).</a:t>
            </a:r>
          </a:p>
        </p:txBody>
      </p:sp>
      <p:sp>
        <p:nvSpPr>
          <p:cNvPr id="89" name="Ondertitel 2">
            <a:extLst>
              <a:ext uri="{FF2B5EF4-FFF2-40B4-BE49-F238E27FC236}">
                <a16:creationId xmlns:a16="http://schemas.microsoft.com/office/drawing/2014/main" id="{39E79639-6C36-2D76-63C7-B79CCC4F8584}"/>
              </a:ext>
            </a:extLst>
          </p:cNvPr>
          <p:cNvSpPr txBox="1">
            <a:spLocks/>
          </p:cNvSpPr>
          <p:nvPr/>
        </p:nvSpPr>
        <p:spPr>
          <a:xfrm>
            <a:off x="473853" y="8713617"/>
            <a:ext cx="6158195" cy="3408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10. Quants diners hi ha en el requadro? (1 punt).</a:t>
            </a:r>
          </a:p>
        </p:txBody>
      </p:sp>
      <p:sp>
        <p:nvSpPr>
          <p:cNvPr id="47" name="Afgeronde rechthoek 13">
            <a:extLst>
              <a:ext uri="{FF2B5EF4-FFF2-40B4-BE49-F238E27FC236}">
                <a16:creationId xmlns:a16="http://schemas.microsoft.com/office/drawing/2014/main" id="{26938D97-F770-2E63-221B-5012570E52DF}"/>
              </a:ext>
            </a:extLst>
          </p:cNvPr>
          <p:cNvSpPr/>
          <p:nvPr/>
        </p:nvSpPr>
        <p:spPr>
          <a:xfrm>
            <a:off x="1467515" y="5379964"/>
            <a:ext cx="818486" cy="278506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0" name="Ondertitel 2">
            <a:extLst>
              <a:ext uri="{FF2B5EF4-FFF2-40B4-BE49-F238E27FC236}">
                <a16:creationId xmlns:a16="http://schemas.microsoft.com/office/drawing/2014/main" id="{B0138D52-22CB-11F6-5059-89F89F8E335F}"/>
              </a:ext>
            </a:extLst>
          </p:cNvPr>
          <p:cNvSpPr txBox="1">
            <a:spLocks/>
          </p:cNvSpPr>
          <p:nvPr/>
        </p:nvSpPr>
        <p:spPr>
          <a:xfrm>
            <a:off x="589614" y="3446610"/>
            <a:ext cx="6158196" cy="34364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/>
                <a:ea typeface="ABeZeh" pitchFamily="2" charset="0"/>
              </a:rPr>
              <a:t>6. Encercla a on es poden utilitzar litres (1 punt).</a:t>
            </a:r>
          </a:p>
        </p:txBody>
      </p:sp>
      <p:sp>
        <p:nvSpPr>
          <p:cNvPr id="37" name="Rectángulo 36">
            <a:extLst>
              <a:ext uri="{FF2B5EF4-FFF2-40B4-BE49-F238E27FC236}">
                <a16:creationId xmlns:a16="http://schemas.microsoft.com/office/drawing/2014/main" id="{966DA512-0607-4FED-5A3C-BFA6D0138E42}"/>
              </a:ext>
            </a:extLst>
          </p:cNvPr>
          <p:cNvSpPr/>
          <p:nvPr/>
        </p:nvSpPr>
        <p:spPr>
          <a:xfrm>
            <a:off x="784058" y="7799851"/>
            <a:ext cx="1593382" cy="6573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1F69DE33-D084-F4C1-1B2E-9A83001833AD}"/>
              </a:ext>
            </a:extLst>
          </p:cNvPr>
          <p:cNvSpPr/>
          <p:nvPr/>
        </p:nvSpPr>
        <p:spPr>
          <a:xfrm>
            <a:off x="731634" y="2532572"/>
            <a:ext cx="262279" cy="19293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3" name="Rectángulo: esquinas redondeadas 32">
            <a:extLst>
              <a:ext uri="{FF2B5EF4-FFF2-40B4-BE49-F238E27FC236}">
                <a16:creationId xmlns:a16="http://schemas.microsoft.com/office/drawing/2014/main" id="{F1845433-AEA5-3BB1-A2EA-70C1179EDC2B}"/>
              </a:ext>
            </a:extLst>
          </p:cNvPr>
          <p:cNvSpPr/>
          <p:nvPr/>
        </p:nvSpPr>
        <p:spPr>
          <a:xfrm>
            <a:off x="2477495" y="2526286"/>
            <a:ext cx="262279" cy="19293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3" name="Rectángulo: esquinas redondeadas 52">
            <a:extLst>
              <a:ext uri="{FF2B5EF4-FFF2-40B4-BE49-F238E27FC236}">
                <a16:creationId xmlns:a16="http://schemas.microsoft.com/office/drawing/2014/main" id="{086BAE85-049A-C721-DEFC-90D8AA931BFC}"/>
              </a:ext>
            </a:extLst>
          </p:cNvPr>
          <p:cNvSpPr/>
          <p:nvPr/>
        </p:nvSpPr>
        <p:spPr>
          <a:xfrm>
            <a:off x="4071454" y="2526286"/>
            <a:ext cx="262279" cy="19293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59" name="Imagen 58">
            <a:extLst>
              <a:ext uri="{FF2B5EF4-FFF2-40B4-BE49-F238E27FC236}">
                <a16:creationId xmlns:a16="http://schemas.microsoft.com/office/drawing/2014/main" id="{BCAE0A7E-2504-6B62-0229-6098B77D6D5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4058" y="3669399"/>
            <a:ext cx="773106" cy="926848"/>
          </a:xfrm>
          <a:prstGeom prst="rect">
            <a:avLst/>
          </a:prstGeom>
        </p:spPr>
      </p:pic>
      <p:pic>
        <p:nvPicPr>
          <p:cNvPr id="60" name="Imagen 59">
            <a:extLst>
              <a:ext uri="{FF2B5EF4-FFF2-40B4-BE49-F238E27FC236}">
                <a16:creationId xmlns:a16="http://schemas.microsoft.com/office/drawing/2014/main" id="{A638E741-E9EC-7021-F849-7C0155CDD42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83107" y="3922689"/>
            <a:ext cx="729554" cy="460360"/>
          </a:xfrm>
          <a:prstGeom prst="rect">
            <a:avLst/>
          </a:prstGeom>
        </p:spPr>
      </p:pic>
      <p:pic>
        <p:nvPicPr>
          <p:cNvPr id="61" name="Imagen 60">
            <a:extLst>
              <a:ext uri="{FF2B5EF4-FFF2-40B4-BE49-F238E27FC236}">
                <a16:creationId xmlns:a16="http://schemas.microsoft.com/office/drawing/2014/main" id="{96D26EA0-6256-89C7-C4DC-660EB89377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7983" y="3889849"/>
            <a:ext cx="699908" cy="725514"/>
          </a:xfrm>
          <a:prstGeom prst="rect">
            <a:avLst/>
          </a:prstGeom>
        </p:spPr>
      </p:pic>
      <p:pic>
        <p:nvPicPr>
          <p:cNvPr id="62" name="Imagen 61">
            <a:extLst>
              <a:ext uri="{FF2B5EF4-FFF2-40B4-BE49-F238E27FC236}">
                <a16:creationId xmlns:a16="http://schemas.microsoft.com/office/drawing/2014/main" id="{24104E21-9EA4-130A-A963-49650F55F0C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50026" y="3752715"/>
            <a:ext cx="743595" cy="874119"/>
          </a:xfrm>
          <a:prstGeom prst="rect">
            <a:avLst/>
          </a:prstGeom>
        </p:spPr>
      </p:pic>
      <p:pic>
        <p:nvPicPr>
          <p:cNvPr id="73" name="Imagen 72">
            <a:extLst>
              <a:ext uri="{FF2B5EF4-FFF2-40B4-BE49-F238E27FC236}">
                <a16:creationId xmlns:a16="http://schemas.microsoft.com/office/drawing/2014/main" id="{819D09A2-F1AF-2BC1-4CC0-7325DB01C78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18815" y="6261065"/>
            <a:ext cx="965492" cy="978718"/>
          </a:xfrm>
          <a:prstGeom prst="rect">
            <a:avLst/>
          </a:prstGeom>
        </p:spPr>
      </p:pic>
      <p:pic>
        <p:nvPicPr>
          <p:cNvPr id="74" name="Imagen 73">
            <a:extLst>
              <a:ext uri="{FF2B5EF4-FFF2-40B4-BE49-F238E27FC236}">
                <a16:creationId xmlns:a16="http://schemas.microsoft.com/office/drawing/2014/main" id="{7BFDE8DB-D876-2540-BFA4-2CE1768168F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754983" y="6271478"/>
            <a:ext cx="1014604" cy="920535"/>
          </a:xfrm>
          <a:prstGeom prst="rect">
            <a:avLst/>
          </a:prstGeom>
        </p:spPr>
      </p:pic>
      <p:sp>
        <p:nvSpPr>
          <p:cNvPr id="75" name="Afgeronde rechthoek 13">
            <a:extLst>
              <a:ext uri="{FF2B5EF4-FFF2-40B4-BE49-F238E27FC236}">
                <a16:creationId xmlns:a16="http://schemas.microsoft.com/office/drawing/2014/main" id="{A6762318-4953-F1CF-0800-EA9EFEC9B104}"/>
              </a:ext>
            </a:extLst>
          </p:cNvPr>
          <p:cNvSpPr/>
          <p:nvPr/>
        </p:nvSpPr>
        <p:spPr>
          <a:xfrm>
            <a:off x="1764690" y="6625495"/>
            <a:ext cx="1816710" cy="278506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76" name="Afgeronde rechthoek 13">
            <a:extLst>
              <a:ext uri="{FF2B5EF4-FFF2-40B4-BE49-F238E27FC236}">
                <a16:creationId xmlns:a16="http://schemas.microsoft.com/office/drawing/2014/main" id="{2F5BD6F4-5672-F9D2-1E7E-5E9352EECFED}"/>
              </a:ext>
            </a:extLst>
          </p:cNvPr>
          <p:cNvSpPr/>
          <p:nvPr/>
        </p:nvSpPr>
        <p:spPr>
          <a:xfrm>
            <a:off x="4826108" y="6610157"/>
            <a:ext cx="1816710" cy="278506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81" name="Ondertitel 2">
            <a:extLst>
              <a:ext uri="{FF2B5EF4-FFF2-40B4-BE49-F238E27FC236}">
                <a16:creationId xmlns:a16="http://schemas.microsoft.com/office/drawing/2014/main" id="{97692AB9-D963-AB00-BFD6-1A79FC789D85}"/>
              </a:ext>
            </a:extLst>
          </p:cNvPr>
          <p:cNvSpPr txBox="1">
            <a:spLocks/>
          </p:cNvSpPr>
          <p:nvPr/>
        </p:nvSpPr>
        <p:spPr>
          <a:xfrm>
            <a:off x="2286001" y="9271781"/>
            <a:ext cx="1659686" cy="3336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Hi ha                    €.</a:t>
            </a:r>
          </a:p>
        </p:txBody>
      </p:sp>
      <p:sp>
        <p:nvSpPr>
          <p:cNvPr id="82" name="Afgeronde rechthoek 13">
            <a:extLst>
              <a:ext uri="{FF2B5EF4-FFF2-40B4-BE49-F238E27FC236}">
                <a16:creationId xmlns:a16="http://schemas.microsoft.com/office/drawing/2014/main" id="{6E270317-352F-581F-2DD1-B1D994B09111}"/>
              </a:ext>
            </a:extLst>
          </p:cNvPr>
          <p:cNvSpPr/>
          <p:nvPr/>
        </p:nvSpPr>
        <p:spPr>
          <a:xfrm>
            <a:off x="2829367" y="9255151"/>
            <a:ext cx="818486" cy="278506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122071543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th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7EBB4031B73F4589B29962719C5DF5" ma:contentTypeVersion="18" ma:contentTypeDescription="Crea un document nou" ma:contentTypeScope="" ma:versionID="9dcb187a33366c84f2df6762af0f2f5f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03eec74d4741865ccbb2266b5474e5bc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t amb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'ha compartit amb detal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Etiquetes de la imatge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us de contingut"/>
        <xsd:element ref="dc:title" minOccurs="0" maxOccurs="1" ma:index="4" ma:displayName="Títo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  <SharedWithUsers xmlns="f0ce2327-97fb-4dfc-a980-285cacb0ad39">
      <UserInfo>
        <DisplayName>Cristina García</DisplayName>
        <AccountId>46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54BB36CE-99E8-4E7E-AB22-36975A5CE4F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54FB205-CA2B-469F-B0E6-AD972A6334C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643F5B3-B114-441E-AD41-A0680C4AAB7A}">
  <ds:schemaRefs>
    <ds:schemaRef ds:uri="http://schemas.microsoft.com/office/infopath/2007/PartnerControls"/>
    <ds:schemaRef ds:uri="http://purl.org/dc/terms/"/>
    <ds:schemaRef ds:uri="9123724a-6770-4cf5-85de-da1a5d7b85d6"/>
    <ds:schemaRef ds:uri="http://schemas.openxmlformats.org/package/2006/metadata/core-properties"/>
    <ds:schemaRef ds:uri="5751dd86-6170-4cc0-811e-1c4a5e106ea5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  <ds:schemaRef ds:uri="f0ce2327-97fb-4dfc-a980-285cacb0ad39"/>
    <ds:schemaRef ds:uri="4df41d69-8cf9-497b-ae8f-b424b063cd22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4563</TotalTime>
  <Words>214</Words>
  <Application>Microsoft Office PowerPoint</Application>
  <PresentationFormat>Personalizado</PresentationFormat>
  <Paragraphs>22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ABeZeh</vt:lpstr>
      <vt:lpstr>Arial</vt:lpstr>
      <vt:lpstr>Calibri</vt:lpstr>
      <vt:lpstr>Calibri Light</vt:lpstr>
      <vt:lpstr>Kantoorthema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Marit de Wit</dc:creator>
  <cp:lastModifiedBy>Cristobal Espinosa</cp:lastModifiedBy>
  <cp:revision>161</cp:revision>
  <dcterms:created xsi:type="dcterms:W3CDTF">2022-01-03T10:00:59Z</dcterms:created>
  <dcterms:modified xsi:type="dcterms:W3CDTF">2024-12-12T07:23:20Z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