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930" y="-288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462268" y="4072483"/>
            <a:ext cx="6574177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Dibuixa una línia poligonal oberta, una de tancada i una corba tancada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8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11882" y="846903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Encercla els polígons (1 punt).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FF5D53-7B0B-4611-F1C6-E90D477DDEE8}"/>
              </a:ext>
            </a:extLst>
          </p:cNvPr>
          <p:cNvSpPr/>
          <p:nvPr/>
        </p:nvSpPr>
        <p:spPr>
          <a:xfrm>
            <a:off x="524888" y="4446604"/>
            <a:ext cx="5846903" cy="122744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7C45E9A1-5089-37CF-4135-5091E92A5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60" y="8892145"/>
            <a:ext cx="695325" cy="685800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1DA77632-BC47-CD1C-6CC2-6CE19C2C76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079" y="8809365"/>
            <a:ext cx="866775" cy="714375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6F215814-C31F-6716-D77A-131A21C964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7638" y="8798014"/>
            <a:ext cx="923925" cy="762000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51BF1BF3-76BF-B909-F391-C20107A23E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1484" y="8775712"/>
            <a:ext cx="952500" cy="781050"/>
          </a:xfrm>
          <a:prstGeom prst="rect">
            <a:avLst/>
          </a:prstGeom>
        </p:spPr>
      </p:pic>
      <p:sp>
        <p:nvSpPr>
          <p:cNvPr id="3" name="Google Shape;97;p2">
            <a:extLst>
              <a:ext uri="{FF2B5EF4-FFF2-40B4-BE49-F238E27FC236}">
                <a16:creationId xmlns:a16="http://schemas.microsoft.com/office/drawing/2014/main" id="{D997A42F-AB02-6CDC-2C31-31D272DD49D9}"/>
              </a:ext>
            </a:extLst>
          </p:cNvPr>
          <p:cNvSpPr txBox="1"/>
          <p:nvPr/>
        </p:nvSpPr>
        <p:spPr>
          <a:xfrm>
            <a:off x="492749" y="213700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Escriu el nom de cada element (1 punt).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A613132-4791-1051-E8AF-1EAD4E9D94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4" y="2440781"/>
            <a:ext cx="1304925" cy="6286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C97B731-DCFB-78E1-AC0E-4CE3823B57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58719" y="2716053"/>
            <a:ext cx="1057275" cy="3524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09F4D7F-0893-2FED-9133-6727D24071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7509" y="2684621"/>
            <a:ext cx="942975" cy="323850"/>
          </a:xfrm>
          <a:prstGeom prst="rect">
            <a:avLst/>
          </a:prstGeom>
        </p:spPr>
      </p:pic>
      <p:sp>
        <p:nvSpPr>
          <p:cNvPr id="9" name="Google Shape;94;p2">
            <a:extLst>
              <a:ext uri="{FF2B5EF4-FFF2-40B4-BE49-F238E27FC236}">
                <a16:creationId xmlns:a16="http://schemas.microsoft.com/office/drawing/2014/main" id="{F9E9DE33-2D94-2328-28F6-4DDD03E37BBC}"/>
              </a:ext>
            </a:extLst>
          </p:cNvPr>
          <p:cNvSpPr/>
          <p:nvPr/>
        </p:nvSpPr>
        <p:spPr>
          <a:xfrm>
            <a:off x="756139" y="3119038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94;p2">
            <a:extLst>
              <a:ext uri="{FF2B5EF4-FFF2-40B4-BE49-F238E27FC236}">
                <a16:creationId xmlns:a16="http://schemas.microsoft.com/office/drawing/2014/main" id="{82866E36-EA8F-EFB5-957E-8ECFFF5C047E}"/>
              </a:ext>
            </a:extLst>
          </p:cNvPr>
          <p:cNvSpPr/>
          <p:nvPr/>
        </p:nvSpPr>
        <p:spPr>
          <a:xfrm>
            <a:off x="2539219" y="3119038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94;p2">
            <a:extLst>
              <a:ext uri="{FF2B5EF4-FFF2-40B4-BE49-F238E27FC236}">
                <a16:creationId xmlns:a16="http://schemas.microsoft.com/office/drawing/2014/main" id="{96E85211-97C6-5E0B-0BC5-218BE7368D1B}"/>
              </a:ext>
            </a:extLst>
          </p:cNvPr>
          <p:cNvSpPr/>
          <p:nvPr/>
        </p:nvSpPr>
        <p:spPr>
          <a:xfrm>
            <a:off x="4215619" y="3103798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97;p2">
            <a:extLst>
              <a:ext uri="{FF2B5EF4-FFF2-40B4-BE49-F238E27FC236}">
                <a16:creationId xmlns:a16="http://schemas.microsoft.com/office/drawing/2014/main" id="{FFC557E9-12E7-64DF-8AF2-8DD1A602D9FA}"/>
              </a:ext>
            </a:extLst>
          </p:cNvPr>
          <p:cNvSpPr txBox="1"/>
          <p:nvPr/>
        </p:nvSpPr>
        <p:spPr>
          <a:xfrm>
            <a:off x="455012" y="62859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3. Indica el tipus d’angle segons amplitud (1 punt).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1FB76D4-02F8-9536-F6C0-82D4A3B31F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210" y="6589066"/>
            <a:ext cx="846819" cy="94781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AD95141-46E1-2ABD-BBB7-86EB3C6A81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9646" y="6622482"/>
            <a:ext cx="952500" cy="9144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9CED88E-66AC-F15B-A1FC-91D959036C2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39949" y="6841557"/>
            <a:ext cx="1247775" cy="695325"/>
          </a:xfrm>
          <a:prstGeom prst="rect">
            <a:avLst/>
          </a:prstGeom>
        </p:spPr>
      </p:pic>
      <p:sp>
        <p:nvSpPr>
          <p:cNvPr id="22" name="Google Shape;94;p2">
            <a:extLst>
              <a:ext uri="{FF2B5EF4-FFF2-40B4-BE49-F238E27FC236}">
                <a16:creationId xmlns:a16="http://schemas.microsoft.com/office/drawing/2014/main" id="{A97EA344-9086-2CDB-7F70-F8D44F35039B}"/>
              </a:ext>
            </a:extLst>
          </p:cNvPr>
          <p:cNvSpPr/>
          <p:nvPr/>
        </p:nvSpPr>
        <p:spPr>
          <a:xfrm>
            <a:off x="531168" y="7495095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94;p2">
            <a:extLst>
              <a:ext uri="{FF2B5EF4-FFF2-40B4-BE49-F238E27FC236}">
                <a16:creationId xmlns:a16="http://schemas.microsoft.com/office/drawing/2014/main" id="{4D574FF0-A082-DD2A-5B04-8C8D35E93C7D}"/>
              </a:ext>
            </a:extLst>
          </p:cNvPr>
          <p:cNvSpPr/>
          <p:nvPr/>
        </p:nvSpPr>
        <p:spPr>
          <a:xfrm>
            <a:off x="2314248" y="7495095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94;p2">
            <a:extLst>
              <a:ext uri="{FF2B5EF4-FFF2-40B4-BE49-F238E27FC236}">
                <a16:creationId xmlns:a16="http://schemas.microsoft.com/office/drawing/2014/main" id="{78B44FD7-AAD8-E5A9-3AF5-02555EBBC427}"/>
              </a:ext>
            </a:extLst>
          </p:cNvPr>
          <p:cNvSpPr/>
          <p:nvPr/>
        </p:nvSpPr>
        <p:spPr>
          <a:xfrm>
            <a:off x="3990648" y="7479855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Afgeronde rechthoek 113">
            <a:extLst>
              <a:ext uri="{FF2B5EF4-FFF2-40B4-BE49-F238E27FC236}">
                <a16:creationId xmlns:a16="http://schemas.microsoft.com/office/drawing/2014/main" id="{292E51BE-8331-4C13-F058-BCDD2C1062E5}"/>
              </a:ext>
            </a:extLst>
          </p:cNvPr>
          <p:cNvSpPr/>
          <p:nvPr/>
        </p:nvSpPr>
        <p:spPr>
          <a:xfrm>
            <a:off x="4695294" y="489241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8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17061" y="5798614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Dibuixa una figura amb 4 de les peces del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tangram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tinga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almenys 1 eix de simetria (2 punts):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107581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Escriu el nom d’estos polígons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88486" y="376792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 es diu el triangle que té tots els costats desiguals? (1 punt).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18AC6FBB-BB07-6763-EA2D-3FCD003D6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066" y="2556263"/>
            <a:ext cx="1133475" cy="762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297FC94-9D57-E80A-CA1A-2545B19F0A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575724" y="2451141"/>
            <a:ext cx="685800" cy="9525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910AEFA-7EB5-B42C-0895-1EF11FC6AE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835" y="2299026"/>
            <a:ext cx="1028700" cy="9906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71675F7-3C59-33C9-A0DE-9A613A00FD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6426" y="2391549"/>
            <a:ext cx="942975" cy="876300"/>
          </a:xfrm>
          <a:prstGeom prst="rect">
            <a:avLst/>
          </a:prstGeom>
        </p:spPr>
      </p:pic>
      <p:sp>
        <p:nvSpPr>
          <p:cNvPr id="24" name="Google Shape;94;p2">
            <a:extLst>
              <a:ext uri="{FF2B5EF4-FFF2-40B4-BE49-F238E27FC236}">
                <a16:creationId xmlns:a16="http://schemas.microsoft.com/office/drawing/2014/main" id="{0ECF0E80-CFEF-8A2C-BE34-C0F667FC688F}"/>
              </a:ext>
            </a:extLst>
          </p:cNvPr>
          <p:cNvSpPr/>
          <p:nvPr/>
        </p:nvSpPr>
        <p:spPr>
          <a:xfrm>
            <a:off x="647236" y="3314393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94;p2">
            <a:extLst>
              <a:ext uri="{FF2B5EF4-FFF2-40B4-BE49-F238E27FC236}">
                <a16:creationId xmlns:a16="http://schemas.microsoft.com/office/drawing/2014/main" id="{EEFAD650-8EC5-8D2F-27C8-64537AB8BC63}"/>
              </a:ext>
            </a:extLst>
          </p:cNvPr>
          <p:cNvSpPr/>
          <p:nvPr/>
        </p:nvSpPr>
        <p:spPr>
          <a:xfrm>
            <a:off x="2060216" y="3314393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94;p2">
            <a:extLst>
              <a:ext uri="{FF2B5EF4-FFF2-40B4-BE49-F238E27FC236}">
                <a16:creationId xmlns:a16="http://schemas.microsoft.com/office/drawing/2014/main" id="{AA677EA8-3CA8-3377-13AA-799CE788D3E0}"/>
              </a:ext>
            </a:extLst>
          </p:cNvPr>
          <p:cNvSpPr/>
          <p:nvPr/>
        </p:nvSpPr>
        <p:spPr>
          <a:xfrm>
            <a:off x="3428645" y="3333167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4;p2">
            <a:extLst>
              <a:ext uri="{FF2B5EF4-FFF2-40B4-BE49-F238E27FC236}">
                <a16:creationId xmlns:a16="http://schemas.microsoft.com/office/drawing/2014/main" id="{BAB7C7DD-23EB-4B6C-C02B-171B44004E1C}"/>
              </a:ext>
            </a:extLst>
          </p:cNvPr>
          <p:cNvSpPr/>
          <p:nvPr/>
        </p:nvSpPr>
        <p:spPr>
          <a:xfrm>
            <a:off x="4845402" y="3341784"/>
            <a:ext cx="103173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94;p2">
            <a:extLst>
              <a:ext uri="{FF2B5EF4-FFF2-40B4-BE49-F238E27FC236}">
                <a16:creationId xmlns:a16="http://schemas.microsoft.com/office/drawing/2014/main" id="{642435E3-8BF0-B3C7-B2B8-8A323CEB2288}"/>
              </a:ext>
            </a:extLst>
          </p:cNvPr>
          <p:cNvSpPr/>
          <p:nvPr/>
        </p:nvSpPr>
        <p:spPr>
          <a:xfrm>
            <a:off x="1762092" y="4065261"/>
            <a:ext cx="121626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03;p2">
            <a:extLst>
              <a:ext uri="{FF2B5EF4-FFF2-40B4-BE49-F238E27FC236}">
                <a16:creationId xmlns:a16="http://schemas.microsoft.com/office/drawing/2014/main" id="{11D7C405-43BC-0D2B-4672-96C3C128BEB9}"/>
              </a:ext>
            </a:extLst>
          </p:cNvPr>
          <p:cNvSpPr txBox="1"/>
          <p:nvPr/>
        </p:nvSpPr>
        <p:spPr>
          <a:xfrm>
            <a:off x="702237" y="4077795"/>
            <a:ext cx="336684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És el triangle                                    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F4DF52E-B511-BD49-D595-CA7FA90023D5}"/>
              </a:ext>
            </a:extLst>
          </p:cNvPr>
          <p:cNvSpPr/>
          <p:nvPr/>
        </p:nvSpPr>
        <p:spPr>
          <a:xfrm>
            <a:off x="660144" y="6279214"/>
            <a:ext cx="2751712" cy="122744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821D59A-F257-A5AD-EB60-37B0E83B80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8872" y="6202203"/>
            <a:ext cx="1074067" cy="1063467"/>
          </a:xfrm>
          <a:prstGeom prst="rect">
            <a:avLst/>
          </a:prstGeom>
        </p:spPr>
      </p:pic>
      <p:sp>
        <p:nvSpPr>
          <p:cNvPr id="11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4893" y="4444873"/>
            <a:ext cx="6669440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Marca amb una creu el nombre de costats i angles que té este polígon (1 punt).</a:t>
            </a:r>
          </a:p>
        </p:txBody>
      </p:sp>
      <p:sp>
        <p:nvSpPr>
          <p:cNvPr id="47" name="Afgeronde rechthoek 113">
            <a:extLst>
              <a:ext uri="{FF2B5EF4-FFF2-40B4-BE49-F238E27FC236}">
                <a16:creationId xmlns:a16="http://schemas.microsoft.com/office/drawing/2014/main" id="{002386AA-3619-42EA-077B-954979AA874D}"/>
              </a:ext>
            </a:extLst>
          </p:cNvPr>
          <p:cNvSpPr/>
          <p:nvPr/>
        </p:nvSpPr>
        <p:spPr>
          <a:xfrm>
            <a:off x="2611244" y="5223750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384326F9-A77D-FAD0-4A35-1071E6322309}"/>
              </a:ext>
            </a:extLst>
          </p:cNvPr>
          <p:cNvSpPr/>
          <p:nvPr/>
        </p:nvSpPr>
        <p:spPr>
          <a:xfrm>
            <a:off x="2604692" y="4867545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16DFF54-29A5-E9F4-F96C-174C827F9D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1454" y="4723190"/>
            <a:ext cx="800100" cy="742950"/>
          </a:xfrm>
          <a:prstGeom prst="rect">
            <a:avLst/>
          </a:prstGeom>
        </p:spPr>
      </p:pic>
      <p:sp>
        <p:nvSpPr>
          <p:cNvPr id="70" name="Afgeronde rechthoek 113">
            <a:extLst>
              <a:ext uri="{FF2B5EF4-FFF2-40B4-BE49-F238E27FC236}">
                <a16:creationId xmlns:a16="http://schemas.microsoft.com/office/drawing/2014/main" id="{594B83AF-7636-6D59-8DD4-E9120CFEFE7F}"/>
              </a:ext>
            </a:extLst>
          </p:cNvPr>
          <p:cNvSpPr/>
          <p:nvPr/>
        </p:nvSpPr>
        <p:spPr>
          <a:xfrm>
            <a:off x="4701846" y="5236053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74" name="Google Shape;103;p2">
            <a:extLst>
              <a:ext uri="{FF2B5EF4-FFF2-40B4-BE49-F238E27FC236}">
                <a16:creationId xmlns:a16="http://schemas.microsoft.com/office/drawing/2014/main" id="{E37DE06C-9CD9-DE11-FF2C-3FC795E9366E}"/>
              </a:ext>
            </a:extLst>
          </p:cNvPr>
          <p:cNvSpPr txBox="1"/>
          <p:nvPr/>
        </p:nvSpPr>
        <p:spPr>
          <a:xfrm>
            <a:off x="4947578" y="4842644"/>
            <a:ext cx="157044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 costats i 5 angles</a:t>
            </a:r>
          </a:p>
        </p:txBody>
      </p:sp>
      <p:sp>
        <p:nvSpPr>
          <p:cNvPr id="75" name="Google Shape;103;p2">
            <a:extLst>
              <a:ext uri="{FF2B5EF4-FFF2-40B4-BE49-F238E27FC236}">
                <a16:creationId xmlns:a16="http://schemas.microsoft.com/office/drawing/2014/main" id="{167A9C0F-731F-F406-8F50-AA432E5BDD59}"/>
              </a:ext>
            </a:extLst>
          </p:cNvPr>
          <p:cNvSpPr txBox="1"/>
          <p:nvPr/>
        </p:nvSpPr>
        <p:spPr>
          <a:xfrm>
            <a:off x="4954130" y="5146378"/>
            <a:ext cx="157044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 costats i 4 angles</a:t>
            </a:r>
          </a:p>
        </p:txBody>
      </p:sp>
      <p:sp>
        <p:nvSpPr>
          <p:cNvPr id="76" name="Google Shape;103;p2">
            <a:extLst>
              <a:ext uri="{FF2B5EF4-FFF2-40B4-BE49-F238E27FC236}">
                <a16:creationId xmlns:a16="http://schemas.microsoft.com/office/drawing/2014/main" id="{1A66A046-6AEA-E2BA-F838-0E2731753D05}"/>
              </a:ext>
            </a:extLst>
          </p:cNvPr>
          <p:cNvSpPr txBox="1"/>
          <p:nvPr/>
        </p:nvSpPr>
        <p:spPr>
          <a:xfrm>
            <a:off x="2842187" y="4804870"/>
            <a:ext cx="157044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 costats i 6 angles</a:t>
            </a:r>
          </a:p>
        </p:txBody>
      </p:sp>
      <p:sp>
        <p:nvSpPr>
          <p:cNvPr id="77" name="Google Shape;103;p2">
            <a:extLst>
              <a:ext uri="{FF2B5EF4-FFF2-40B4-BE49-F238E27FC236}">
                <a16:creationId xmlns:a16="http://schemas.microsoft.com/office/drawing/2014/main" id="{A417B402-70FA-7BD8-A3D8-6C01CB9761BF}"/>
              </a:ext>
            </a:extLst>
          </p:cNvPr>
          <p:cNvSpPr txBox="1"/>
          <p:nvPr/>
        </p:nvSpPr>
        <p:spPr>
          <a:xfrm>
            <a:off x="2851879" y="5146378"/>
            <a:ext cx="157044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 costats i 5 angles</a:t>
            </a:r>
          </a:p>
        </p:txBody>
      </p:sp>
      <p:sp>
        <p:nvSpPr>
          <p:cNvPr id="13" name="Ondertitel 2">
            <a:extLst>
              <a:ext uri="{FF2B5EF4-FFF2-40B4-BE49-F238E27FC236}">
                <a16:creationId xmlns:a16="http://schemas.microsoft.com/office/drawing/2014/main" id="{01363B04-491D-364B-A8BD-FDE34E3BA23E}"/>
              </a:ext>
            </a:extLst>
          </p:cNvPr>
          <p:cNvSpPr txBox="1">
            <a:spLocks/>
          </p:cNvSpPr>
          <p:nvPr/>
        </p:nvSpPr>
        <p:spPr>
          <a:xfrm>
            <a:off x="450386" y="7894114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uns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pardalets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 la dreta de l’home en la foto de la teua esquerra (1 punt):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976214-F180-1290-F00C-A5315A818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6" y="8375419"/>
            <a:ext cx="2190750" cy="153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DF62FCCE-8EBD-4659-538E-ADF4F171D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6" y="8375419"/>
            <a:ext cx="2190750" cy="153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EFB8CF8-984D-1951-808A-ED69B959A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1" y="9020175"/>
            <a:ext cx="27346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E305314C-EC59-4A78-DE8E-FCD915263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1" y="9020175"/>
            <a:ext cx="27346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Google Shape;103;p2">
            <a:extLst>
              <a:ext uri="{FF2B5EF4-FFF2-40B4-BE49-F238E27FC236}">
                <a16:creationId xmlns:a16="http://schemas.microsoft.com/office/drawing/2014/main" id="{20FC24AD-804E-2C9E-7BF6-9B0D8AC2E542}"/>
              </a:ext>
            </a:extLst>
          </p:cNvPr>
          <p:cNvSpPr txBox="1"/>
          <p:nvPr/>
        </p:nvSpPr>
        <p:spPr>
          <a:xfrm>
            <a:off x="1634465" y="8668443"/>
            <a:ext cx="632486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b="1">
                <a:solidFill>
                  <a:srgbClr val="FF33CC"/>
                </a:solidFill>
              </a:rPr>
              <a:t>&gt;&gt;&gt;&gt;&gt;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478026-6CEF-4F53-B811-7E4B11C34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3272</TotalTime>
  <Words>208</Words>
  <Application>Microsoft Office PowerPoint</Application>
  <PresentationFormat>Personalizado</PresentationFormat>
  <Paragraphs>23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52</cp:revision>
  <dcterms:created xsi:type="dcterms:W3CDTF">2022-01-03T10:00:59Z</dcterms:created>
  <dcterms:modified xsi:type="dcterms:W3CDTF">2024-12-12T10:16:37Z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