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7559675" cy="1069181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" roundtripDataSignature="AMtx7mjXjonooNxQwCPfsiLYFjrK99Ina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fèlia" initials="Ofe" lastIdx="8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23" autoAdjust="0"/>
    <p:restoredTop sz="94660"/>
  </p:normalViewPr>
  <p:slideViewPr>
    <p:cSldViewPr snapToGrid="0">
      <p:cViewPr>
        <p:scale>
          <a:sx n="150" d="100"/>
          <a:sy n="150" d="100"/>
        </p:scale>
        <p:origin x="1272" y="-3522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4b75e4c2d3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14b75e4c2d3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1pPr>
            <a:lvl2pPr lvl="1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/>
            </a:lvl2pPr>
            <a:lvl3pPr lvl="2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3pPr>
            <a:lvl4pPr lvl="3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4pPr>
            <a:lvl5pPr lvl="4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5pPr>
            <a:lvl6pPr lvl="5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6pPr>
            <a:lvl7pPr lvl="6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7pPr>
            <a:lvl8pPr lvl="7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8pPr>
            <a:lvl9pPr lvl="8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653"/>
              <a:buNone/>
              <a:defRPr sz="1653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488"/>
              <a:buNone/>
              <a:defRPr sz="1488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3827085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520713" y="3905482"/>
            <a:ext cx="3198096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3827086" y="2620980"/>
            <a:ext cx="3213847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3827086" y="3905482"/>
            <a:ext cx="3213847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6557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645"/>
              <a:buChar char="•"/>
              <a:defRPr sz="2645"/>
            </a:lvl1pPr>
            <a:lvl2pPr marL="914400" lvl="1" indent="-375602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2315"/>
              <a:buChar char="•"/>
              <a:defRPr sz="2315"/>
            </a:lvl2pPr>
            <a:lvl3pPr marL="1371600" lvl="2" indent="-354583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Char char="•"/>
              <a:defRPr sz="1984"/>
            </a:lvl3pPr>
            <a:lvl4pPr marL="1828800" lvl="3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4pPr>
            <a:lvl5pPr marL="2286000" lvl="4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5pPr>
            <a:lvl6pPr marL="2743200" lvl="5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6pPr>
            <a:lvl7pPr marL="3200400" lvl="6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7pPr>
            <a:lvl8pPr marL="3657600" lvl="7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8pPr>
            <a:lvl9pPr marL="4114800" lvl="8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2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>
            <a:spLocks noGrp="1"/>
          </p:cNvSpPr>
          <p:nvPr>
            <p:ph type="pic" idx="2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2"/>
          <p:cNvSpPr txBox="1">
            <a:spLocks noGrp="1"/>
          </p:cNvSpPr>
          <p:nvPr>
            <p:ph type="body" idx="1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9" name="Google Shape;69;p12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body" idx="1"/>
          </p:nvPr>
        </p:nvSpPr>
        <p:spPr>
          <a:xfrm rot="5400000">
            <a:off x="387910" y="2978019"/>
            <a:ext cx="6783857" cy="6520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rot="5400000">
            <a:off x="1694512" y="4284621"/>
            <a:ext cx="9060817" cy="163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body" idx="1"/>
          </p:nvPr>
        </p:nvSpPr>
        <p:spPr>
          <a:xfrm rot="5400000">
            <a:off x="-1612846" y="2701814"/>
            <a:ext cx="9060817" cy="4795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37"/>
              <a:buFont typeface="Calibri"/>
              <a:buNone/>
              <a:defRPr sz="36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5602" algn="l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315"/>
              <a:buFont typeface="Arial"/>
              <a:buChar char="•"/>
              <a:defRPr sz="231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4583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3565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Font typeface="Arial"/>
              <a:buChar char="•"/>
              <a:defRPr sz="165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7.png"/><Relationship Id="rId5" Type="http://schemas.openxmlformats.org/officeDocument/2006/relationships/image" Target="../media/image4.png"/><Relationship Id="rId10" Type="http://schemas.openxmlformats.org/officeDocument/2006/relationships/image" Target="../media/image16.png"/><Relationship Id="rId4" Type="http://schemas.openxmlformats.org/officeDocument/2006/relationships/image" Target="../media/image12.png"/><Relationship Id="rId9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75;g14b75e4c2d3_0_22">
            <a:extLst>
              <a:ext uri="{FF2B5EF4-FFF2-40B4-BE49-F238E27FC236}">
                <a16:creationId xmlns:a16="http://schemas.microsoft.com/office/drawing/2014/main" id="{463E81AF-8C73-3859-D7CB-A90BFE1788C2}"/>
              </a:ext>
            </a:extLst>
          </p:cNvPr>
          <p:cNvSpPr txBox="1"/>
          <p:nvPr/>
        </p:nvSpPr>
        <p:spPr>
          <a:xfrm>
            <a:off x="2279293" y="2867099"/>
            <a:ext cx="2048867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Cada </a:t>
            </a:r>
            <a:r>
              <a:rPr lang="es-ES" sz="1200" b="0" i="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part</a:t>
            </a:r>
            <a:r>
              <a:rPr lang="es-ES" sz="12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s-ES" sz="1200" b="0" i="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és</a:t>
            </a:r>
            <a:r>
              <a:rPr lang="es-ES" sz="12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              .</a:t>
            </a:r>
            <a:endParaRPr lang="ca-ES" sz="1200" dirty="0"/>
          </a:p>
        </p:txBody>
      </p:sp>
      <p:sp>
        <p:nvSpPr>
          <p:cNvPr id="3" name="Google Shape;175;g14b75e4c2d3_0_22">
            <a:extLst>
              <a:ext uri="{FF2B5EF4-FFF2-40B4-BE49-F238E27FC236}">
                <a16:creationId xmlns:a16="http://schemas.microsoft.com/office/drawing/2014/main" id="{54382145-C9D8-21DE-C51B-05504DFBD7B5}"/>
              </a:ext>
            </a:extLst>
          </p:cNvPr>
          <p:cNvSpPr txBox="1"/>
          <p:nvPr/>
        </p:nvSpPr>
        <p:spPr>
          <a:xfrm>
            <a:off x="2302153" y="2428949"/>
            <a:ext cx="2604935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Hi ha                  parts iguals.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A3C4890F-5753-F7E8-70BB-65B7D8BAA2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6074" y="7653813"/>
            <a:ext cx="466725" cy="35242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F5B53A6-70D8-BD63-5330-7413C4E093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6827" y="7536180"/>
            <a:ext cx="346358" cy="673893"/>
          </a:xfrm>
          <a:prstGeom prst="rect">
            <a:avLst/>
          </a:prstGeom>
        </p:spPr>
      </p:pic>
      <p:sp>
        <p:nvSpPr>
          <p:cNvPr id="7" name="Google Shape;175;g14b75e4c2d3_0_22">
            <a:extLst>
              <a:ext uri="{FF2B5EF4-FFF2-40B4-BE49-F238E27FC236}">
                <a16:creationId xmlns:a16="http://schemas.microsoft.com/office/drawing/2014/main" id="{A8A8B61D-A89A-3453-86B2-D884B7F1E2C6}"/>
              </a:ext>
            </a:extLst>
          </p:cNvPr>
          <p:cNvSpPr txBox="1"/>
          <p:nvPr/>
        </p:nvSpPr>
        <p:spPr>
          <a:xfrm>
            <a:off x="3673753" y="7667699"/>
            <a:ext cx="1888847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Hi ha            parts iguals.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082992A-F605-6B07-3058-C587F673EF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5967" y="2819400"/>
            <a:ext cx="358108" cy="696753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B93C9C2B-48C2-7431-D24D-10053B8478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3519" y="2412206"/>
            <a:ext cx="752475" cy="381000"/>
          </a:xfrm>
          <a:prstGeom prst="rect">
            <a:avLst/>
          </a:prstGeom>
        </p:spPr>
      </p:pic>
      <p:sp>
        <p:nvSpPr>
          <p:cNvPr id="80" name="Google Shape;175;g14b75e4c2d3_0_22">
            <a:extLst>
              <a:ext uri="{FF2B5EF4-FFF2-40B4-BE49-F238E27FC236}">
                <a16:creationId xmlns:a16="http://schemas.microsoft.com/office/drawing/2014/main" id="{370E6A1A-65FE-1CFE-A6E9-86143289ADA7}"/>
              </a:ext>
            </a:extLst>
          </p:cNvPr>
          <p:cNvSpPr txBox="1"/>
          <p:nvPr/>
        </p:nvSpPr>
        <p:spPr>
          <a:xfrm>
            <a:off x="3026053" y="4764479"/>
            <a:ext cx="2604935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Hi ha             parts pintades.</a:t>
            </a:r>
          </a:p>
        </p:txBody>
      </p:sp>
      <p:sp>
        <p:nvSpPr>
          <p:cNvPr id="88" name="Google Shape;88;p2"/>
          <p:cNvSpPr/>
          <p:nvPr/>
        </p:nvSpPr>
        <p:spPr>
          <a:xfrm>
            <a:off x="-6288" y="10213646"/>
            <a:ext cx="7559675" cy="478167"/>
          </a:xfrm>
          <a:prstGeom prst="rect">
            <a:avLst/>
          </a:prstGeom>
          <a:solidFill>
            <a:srgbClr val="009ED0">
              <a:alpha val="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38969" y="10343204"/>
            <a:ext cx="804656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"/>
          <p:cNvSpPr txBox="1"/>
          <p:nvPr/>
        </p:nvSpPr>
        <p:spPr>
          <a:xfrm>
            <a:off x="628560" y="584196"/>
            <a:ext cx="4082588" cy="41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" name="Google Shape;91;p2"/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92" name="Google Shape;92;p2"/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2"/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96" name="Google Shape;96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528463" y="2110112"/>
            <a:ext cx="6158196" cy="343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</a:rPr>
              <a:t>1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Observa la fracció representada i completa (1 punt).</a:t>
            </a:r>
          </a:p>
        </p:txBody>
      </p:sp>
      <p:sp>
        <p:nvSpPr>
          <p:cNvPr id="101" name="Google Shape;101;p2"/>
          <p:cNvSpPr txBox="1"/>
          <p:nvPr/>
        </p:nvSpPr>
        <p:spPr>
          <a:xfrm>
            <a:off x="515603" y="5482655"/>
            <a:ext cx="5247022" cy="270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</a:rPr>
              <a:t>3. 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Dibuixa una fracció i pinta 3/7 (1 punt).</a:t>
            </a:r>
          </a:p>
        </p:txBody>
      </p:sp>
      <p:sp>
        <p:nvSpPr>
          <p:cNvPr id="102" name="Google Shape;102;p2"/>
          <p:cNvSpPr txBox="1"/>
          <p:nvPr/>
        </p:nvSpPr>
        <p:spPr>
          <a:xfrm>
            <a:off x="515603" y="4190989"/>
            <a:ext cx="6158100" cy="351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2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Quantes parts estan pintades en esta fracció? (1 punt).</a:t>
            </a:r>
          </a:p>
        </p:txBody>
      </p:sp>
      <p:sp>
        <p:nvSpPr>
          <p:cNvPr id="119" name="Google Shape;119;p2"/>
          <p:cNvSpPr txBox="1"/>
          <p:nvPr/>
        </p:nvSpPr>
        <p:spPr>
          <a:xfrm>
            <a:off x="312289" y="10311016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8 4t. Pàgina 1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144;p2">
            <a:extLst>
              <a:ext uri="{FF2B5EF4-FFF2-40B4-BE49-F238E27FC236}">
                <a16:creationId xmlns:a16="http://schemas.microsoft.com/office/drawing/2014/main" id="{BEE47EDD-7D0A-E9CC-3801-23F380E8840A}"/>
              </a:ext>
            </a:extLst>
          </p:cNvPr>
          <p:cNvSpPr txBox="1"/>
          <p:nvPr/>
        </p:nvSpPr>
        <p:spPr>
          <a:xfrm>
            <a:off x="528463" y="8529387"/>
            <a:ext cx="4314179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5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ca-ES" sz="1200" b="1" dirty="0" err="1">
                <a:solidFill>
                  <a:srgbClr val="333333"/>
                </a:solidFill>
              </a:rPr>
              <a:t>Dividix</a:t>
            </a:r>
            <a:r>
              <a:rPr lang="ca-ES" sz="1200" b="1" dirty="0">
                <a:solidFill>
                  <a:srgbClr val="333333"/>
                </a:solidFill>
              </a:rPr>
              <a:t> la recta i situa-hi 3/9 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(1 punt).</a:t>
            </a:r>
          </a:p>
        </p:txBody>
      </p:sp>
      <p:sp>
        <p:nvSpPr>
          <p:cNvPr id="72" name="Google Shape;102;p2">
            <a:extLst>
              <a:ext uri="{FF2B5EF4-FFF2-40B4-BE49-F238E27FC236}">
                <a16:creationId xmlns:a16="http://schemas.microsoft.com/office/drawing/2014/main" id="{188157AB-4313-BF47-953D-3EB723ED6A59}"/>
              </a:ext>
            </a:extLst>
          </p:cNvPr>
          <p:cNvSpPr txBox="1"/>
          <p:nvPr/>
        </p:nvSpPr>
        <p:spPr>
          <a:xfrm>
            <a:off x="515699" y="7213902"/>
            <a:ext cx="6158100" cy="351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</a:rPr>
              <a:t>4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Observa la recta numèrica i completa (1 punt).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5C1FA7C-404F-E4AA-7F79-63E08F474B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0780" y="2460298"/>
            <a:ext cx="1210494" cy="1254713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8F59E953-2F6F-BB0E-DF06-8DB6CE9BEE4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634" y="4612954"/>
            <a:ext cx="1771713" cy="798069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55CC573A-F9EC-A017-0954-2E28E0858F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60219" y="4659219"/>
            <a:ext cx="404646" cy="596320"/>
          </a:xfrm>
          <a:prstGeom prst="rect">
            <a:avLst/>
          </a:prstGeom>
        </p:spPr>
      </p:pic>
      <p:pic>
        <p:nvPicPr>
          <p:cNvPr id="44" name="Imagen 43">
            <a:extLst>
              <a:ext uri="{FF2B5EF4-FFF2-40B4-BE49-F238E27FC236}">
                <a16:creationId xmlns:a16="http://schemas.microsoft.com/office/drawing/2014/main" id="{61DAE994-1F2E-9EF3-C1C3-7C935D43964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1629" y="7688728"/>
            <a:ext cx="2847885" cy="367469"/>
          </a:xfrm>
          <a:prstGeom prst="rect">
            <a:avLst/>
          </a:prstGeom>
        </p:spPr>
      </p:pic>
      <p:pic>
        <p:nvPicPr>
          <p:cNvPr id="54" name="Imagen 53">
            <a:extLst>
              <a:ext uri="{FF2B5EF4-FFF2-40B4-BE49-F238E27FC236}">
                <a16:creationId xmlns:a16="http://schemas.microsoft.com/office/drawing/2014/main" id="{93D706BD-9BCF-3391-C53F-97B8DB701B1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1733" y="9095631"/>
            <a:ext cx="2573442" cy="457986"/>
          </a:xfrm>
          <a:prstGeom prst="rect">
            <a:avLst/>
          </a:prstGeom>
        </p:spPr>
      </p:pic>
      <p:sp>
        <p:nvSpPr>
          <p:cNvPr id="8" name="Google Shape;175;g14b75e4c2d3_0_22">
            <a:extLst>
              <a:ext uri="{FF2B5EF4-FFF2-40B4-BE49-F238E27FC236}">
                <a16:creationId xmlns:a16="http://schemas.microsoft.com/office/drawing/2014/main" id="{8AD4E5D7-9B7E-FE72-EE9B-F6E7E1186AB4}"/>
              </a:ext>
            </a:extLst>
          </p:cNvPr>
          <p:cNvSpPr txBox="1"/>
          <p:nvPr/>
        </p:nvSpPr>
        <p:spPr>
          <a:xfrm>
            <a:off x="5395873" y="7660079"/>
            <a:ext cx="1637387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Cada </a:t>
            </a:r>
            <a:r>
              <a:rPr lang="es-ES" sz="1200" b="0" i="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part</a:t>
            </a:r>
            <a:r>
              <a:rPr lang="es-ES" sz="12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s-ES" sz="1200" b="0" i="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és</a:t>
            </a:r>
            <a:r>
              <a:rPr lang="es-ES" sz="12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              .</a:t>
            </a:r>
            <a:endParaRPr lang="ca-ES" sz="1200" dirty="0"/>
          </a:p>
        </p:txBody>
      </p:sp>
      <p:sp>
        <p:nvSpPr>
          <p:cNvPr id="9" name="Google Shape;175;g14b75e4c2d3_0_22">
            <a:extLst>
              <a:ext uri="{FF2B5EF4-FFF2-40B4-BE49-F238E27FC236}">
                <a16:creationId xmlns:a16="http://schemas.microsoft.com/office/drawing/2014/main" id="{9F5FCC21-140F-0B1D-50FD-82B11B8DB333}"/>
              </a:ext>
            </a:extLst>
          </p:cNvPr>
          <p:cNvSpPr txBox="1"/>
          <p:nvPr/>
        </p:nvSpPr>
        <p:spPr>
          <a:xfrm>
            <a:off x="5083453" y="6265619"/>
            <a:ext cx="1759307" cy="3693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0" i="0" dirty="0">
                <a:solidFill>
                  <a:srgbClr val="000000"/>
                </a:solidFill>
                <a:effectLst/>
                <a:latin typeface="+mn-lt"/>
              </a:rPr>
              <a:t>Cada </a:t>
            </a:r>
            <a:r>
              <a:rPr lang="es-ES" sz="1200" b="0" i="0" dirty="0" err="1">
                <a:solidFill>
                  <a:srgbClr val="000000"/>
                </a:solidFill>
                <a:effectLst/>
                <a:latin typeface="+mn-lt"/>
              </a:rPr>
              <a:t>part</a:t>
            </a:r>
            <a:r>
              <a:rPr lang="es-ES" sz="12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es-ES" sz="1200" b="0" i="0" dirty="0" err="1">
                <a:solidFill>
                  <a:srgbClr val="000000"/>
                </a:solidFill>
                <a:effectLst/>
                <a:latin typeface="+mn-lt"/>
              </a:rPr>
              <a:t>és</a:t>
            </a:r>
            <a:r>
              <a:rPr lang="es-ES" sz="1200" b="0" i="0" dirty="0">
                <a:solidFill>
                  <a:srgbClr val="000000"/>
                </a:solidFill>
                <a:effectLst/>
                <a:latin typeface="+mn-lt"/>
              </a:rPr>
              <a:t>           .</a:t>
            </a:r>
            <a:endParaRPr lang="ca-ES" sz="1200" dirty="0">
              <a:latin typeface="+mn-lt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6EF1F715-8F30-43BF-ECE4-7E3A8117BB6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28159" y="6137499"/>
            <a:ext cx="404646" cy="596320"/>
          </a:xfrm>
          <a:prstGeom prst="rect">
            <a:avLst/>
          </a:prstGeom>
        </p:spPr>
      </p:pic>
      <p:sp>
        <p:nvSpPr>
          <p:cNvPr id="12" name="Google Shape;175;g14b75e4c2d3_0_22">
            <a:extLst>
              <a:ext uri="{FF2B5EF4-FFF2-40B4-BE49-F238E27FC236}">
                <a16:creationId xmlns:a16="http://schemas.microsoft.com/office/drawing/2014/main" id="{8EC54B3E-A2EC-B7BA-C7A9-74682D0B132A}"/>
              </a:ext>
            </a:extLst>
          </p:cNvPr>
          <p:cNvSpPr txBox="1"/>
          <p:nvPr/>
        </p:nvSpPr>
        <p:spPr>
          <a:xfrm>
            <a:off x="3368953" y="6257999"/>
            <a:ext cx="1888847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Hi ha            parts iguals.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049697D-EDA9-79BF-707F-0E5AF8F8EA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274" y="6282213"/>
            <a:ext cx="466725" cy="3524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Imagen 62">
            <a:extLst>
              <a:ext uri="{FF2B5EF4-FFF2-40B4-BE49-F238E27FC236}">
                <a16:creationId xmlns:a16="http://schemas.microsoft.com/office/drawing/2014/main" id="{BAEC9CD1-D435-7078-9CAE-CCE1F8E64E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896" y="9449597"/>
            <a:ext cx="2302098" cy="740675"/>
          </a:xfrm>
          <a:prstGeom prst="rect">
            <a:avLst/>
          </a:prstGeom>
        </p:spPr>
      </p:pic>
      <p:pic>
        <p:nvPicPr>
          <p:cNvPr id="130" name="Imagen 129">
            <a:extLst>
              <a:ext uri="{FF2B5EF4-FFF2-40B4-BE49-F238E27FC236}">
                <a16:creationId xmlns:a16="http://schemas.microsoft.com/office/drawing/2014/main" id="{92858F7A-48AA-A074-0198-A4B8450320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5406" y="7628978"/>
            <a:ext cx="3170514" cy="917780"/>
          </a:xfrm>
          <a:prstGeom prst="rect">
            <a:avLst/>
          </a:prstGeom>
        </p:spPr>
      </p:pic>
      <p:sp>
        <p:nvSpPr>
          <p:cNvPr id="161" name="Google Shape;161;g14b75e4c2d3_0_22"/>
          <p:cNvSpPr/>
          <p:nvPr/>
        </p:nvSpPr>
        <p:spPr>
          <a:xfrm>
            <a:off x="15548" y="10293734"/>
            <a:ext cx="7559700" cy="393665"/>
          </a:xfrm>
          <a:prstGeom prst="rect">
            <a:avLst/>
          </a:prstGeom>
          <a:solidFill>
            <a:srgbClr val="009ED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g14b75e4c2d3_0_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60401" y="10404430"/>
            <a:ext cx="804658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g14b75e4c2d3_0_22"/>
          <p:cNvSpPr txBox="1"/>
          <p:nvPr/>
        </p:nvSpPr>
        <p:spPr>
          <a:xfrm>
            <a:off x="628560" y="584196"/>
            <a:ext cx="40827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g14b75e4c2d3_0_22"/>
          <p:cNvGrpSpPr/>
          <p:nvPr/>
        </p:nvGrpSpPr>
        <p:grpSpPr>
          <a:xfrm>
            <a:off x="628560" y="1003437"/>
            <a:ext cx="6215188" cy="701722"/>
            <a:chOff x="628560" y="1057503"/>
            <a:chExt cx="6215188" cy="701722"/>
          </a:xfrm>
        </p:grpSpPr>
        <p:sp>
          <p:nvSpPr>
            <p:cNvPr id="165" name="Google Shape;165;g14b75e4c2d3_0_22"/>
            <p:cNvSpPr/>
            <p:nvPr/>
          </p:nvSpPr>
          <p:spPr>
            <a:xfrm>
              <a:off x="731634" y="1408225"/>
              <a:ext cx="3753900" cy="351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g14b75e4c2d3_0_22"/>
            <p:cNvSpPr txBox="1"/>
            <p:nvPr/>
          </p:nvSpPr>
          <p:spPr>
            <a:xfrm>
              <a:off x="628560" y="1057503"/>
              <a:ext cx="16575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167" name="Google Shape;167;g14b75e4c2d3_0_22"/>
            <p:cNvSpPr/>
            <p:nvPr/>
          </p:nvSpPr>
          <p:spPr>
            <a:xfrm>
              <a:off x="4855648" y="1408419"/>
              <a:ext cx="1988100" cy="342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g14b75e4c2d3_0_22"/>
            <p:cNvSpPr txBox="1"/>
            <p:nvPr/>
          </p:nvSpPr>
          <p:spPr>
            <a:xfrm>
              <a:off x="4792446" y="1057503"/>
              <a:ext cx="18231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169" name="Google Shape;169;g14b75e4c2d3_0_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g14b75e4c2d3_0_22"/>
          <p:cNvSpPr txBox="1"/>
          <p:nvPr/>
        </p:nvSpPr>
        <p:spPr>
          <a:xfrm>
            <a:off x="520596" y="3906966"/>
            <a:ext cx="61581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7. Calcula 2 fraccions equivalents a 3/5 (1 punt).</a:t>
            </a:r>
          </a:p>
        </p:txBody>
      </p:sp>
      <p:sp>
        <p:nvSpPr>
          <p:cNvPr id="171" name="Google Shape;171;g14b75e4c2d3_0_22"/>
          <p:cNvSpPr txBox="1"/>
          <p:nvPr/>
        </p:nvSpPr>
        <p:spPr>
          <a:xfrm>
            <a:off x="520596" y="5508182"/>
            <a:ext cx="6562139" cy="2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8. Escriu estes fraccions com a números mixtos</a:t>
            </a:r>
            <a:r>
              <a:rPr lang="ca-ES" sz="1200" b="1" dirty="0">
                <a:solidFill>
                  <a:srgbClr val="333333"/>
                </a:solidFill>
              </a:rPr>
              <a:t> 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(1 punt):</a:t>
            </a:r>
          </a:p>
        </p:txBody>
      </p:sp>
      <p:sp>
        <p:nvSpPr>
          <p:cNvPr id="194" name="Google Shape;194;g14b75e4c2d3_0_22"/>
          <p:cNvSpPr txBox="1"/>
          <p:nvPr/>
        </p:nvSpPr>
        <p:spPr>
          <a:xfrm>
            <a:off x="473935" y="7286895"/>
            <a:ext cx="6642926" cy="298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9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ca-ES" sz="1200" b="1" dirty="0">
                <a:solidFill>
                  <a:srgbClr val="333333"/>
                </a:solidFill>
              </a:rPr>
              <a:t>Marca amb una creu la fracció més xicoteta 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(1 punt):</a:t>
            </a:r>
          </a:p>
        </p:txBody>
      </p:sp>
      <p:sp>
        <p:nvSpPr>
          <p:cNvPr id="2" name="Google Shape;119;p2">
            <a:extLst>
              <a:ext uri="{FF2B5EF4-FFF2-40B4-BE49-F238E27FC236}">
                <a16:creationId xmlns:a16="http://schemas.microsoft.com/office/drawing/2014/main" id="{89B62489-7B46-8D1D-B761-AE0ADC84F2DF}"/>
              </a:ext>
            </a:extLst>
          </p:cNvPr>
          <p:cNvSpPr txBox="1"/>
          <p:nvPr/>
        </p:nvSpPr>
        <p:spPr>
          <a:xfrm>
            <a:off x="179942" y="10392340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8 4t. Pàgina 2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144;p2">
            <a:extLst>
              <a:ext uri="{FF2B5EF4-FFF2-40B4-BE49-F238E27FC236}">
                <a16:creationId xmlns:a16="http://schemas.microsoft.com/office/drawing/2014/main" id="{5C42DC43-8DF6-0D28-C5D7-B462BDECBE85}"/>
              </a:ext>
            </a:extLst>
          </p:cNvPr>
          <p:cNvSpPr txBox="1"/>
          <p:nvPr/>
        </p:nvSpPr>
        <p:spPr>
          <a:xfrm>
            <a:off x="520596" y="2233482"/>
            <a:ext cx="6323151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6. Encercla les fraccions equivalents (1 punt).</a:t>
            </a:r>
          </a:p>
        </p:txBody>
      </p:sp>
      <p:sp>
        <p:nvSpPr>
          <p:cNvPr id="31" name="Google Shape;194;g14b75e4c2d3_0_22">
            <a:extLst>
              <a:ext uri="{FF2B5EF4-FFF2-40B4-BE49-F238E27FC236}">
                <a16:creationId xmlns:a16="http://schemas.microsoft.com/office/drawing/2014/main" id="{F17F8CC5-6710-1CA1-5DCC-83DD38CD6EC3}"/>
              </a:ext>
            </a:extLst>
          </p:cNvPr>
          <p:cNvSpPr txBox="1"/>
          <p:nvPr/>
        </p:nvSpPr>
        <p:spPr>
          <a:xfrm>
            <a:off x="535765" y="9065568"/>
            <a:ext cx="6642926" cy="298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10. </a:t>
            </a:r>
            <a:r>
              <a:rPr lang="ca-ES" sz="1200" b="1" dirty="0">
                <a:solidFill>
                  <a:srgbClr val="333333"/>
                </a:solidFill>
              </a:rPr>
              <a:t>Encercla la fracció més gran 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(1 punt)</a:t>
            </a:r>
            <a:r>
              <a:rPr lang="ca-ES" sz="1200" b="1" dirty="0">
                <a:solidFill>
                  <a:srgbClr val="333333"/>
                </a:solidFill>
              </a:rPr>
              <a:t>:</a:t>
            </a:r>
          </a:p>
        </p:txBody>
      </p:sp>
      <p:sp>
        <p:nvSpPr>
          <p:cNvPr id="43" name="Google Shape;175;g14b75e4c2d3_0_22">
            <a:extLst>
              <a:ext uri="{FF2B5EF4-FFF2-40B4-BE49-F238E27FC236}">
                <a16:creationId xmlns:a16="http://schemas.microsoft.com/office/drawing/2014/main" id="{2F99D5F6-8401-CB8A-7C9F-53224712ED70}"/>
              </a:ext>
            </a:extLst>
          </p:cNvPr>
          <p:cNvSpPr txBox="1"/>
          <p:nvPr/>
        </p:nvSpPr>
        <p:spPr>
          <a:xfrm>
            <a:off x="616029" y="4458660"/>
            <a:ext cx="1128545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Fracció 1: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C236137-B33C-A94B-A2AA-B58FA3A96A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3034" y="2646111"/>
            <a:ext cx="2974296" cy="66618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EC29A81-A8E7-1836-A056-4107778B98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39446" y="2646111"/>
            <a:ext cx="3005067" cy="618690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C565EB7C-1672-198F-3CF9-4E27DF9B13B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71503" y="4255556"/>
            <a:ext cx="478845" cy="790475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E65F538F-2F39-9ED9-2008-057B74F8476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20801" y="4266320"/>
            <a:ext cx="478845" cy="790475"/>
          </a:xfrm>
          <a:prstGeom prst="rect">
            <a:avLst/>
          </a:prstGeom>
        </p:spPr>
      </p:pic>
      <p:sp>
        <p:nvSpPr>
          <p:cNvPr id="23" name="Google Shape;175;g14b75e4c2d3_0_22">
            <a:extLst>
              <a:ext uri="{FF2B5EF4-FFF2-40B4-BE49-F238E27FC236}">
                <a16:creationId xmlns:a16="http://schemas.microsoft.com/office/drawing/2014/main" id="{1CD44CC3-4DCC-E3AC-8797-029C496541B2}"/>
              </a:ext>
            </a:extLst>
          </p:cNvPr>
          <p:cNvSpPr txBox="1"/>
          <p:nvPr/>
        </p:nvSpPr>
        <p:spPr>
          <a:xfrm>
            <a:off x="2218663" y="4481682"/>
            <a:ext cx="1128545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Fracció 2: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1710FE82-7D15-91AC-E0CE-E15ECF568D5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11259" y="5858955"/>
            <a:ext cx="1128545" cy="918402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ABA664B1-F91A-68D1-01C3-81AC1FE3A37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04643" y="5894044"/>
            <a:ext cx="1128545" cy="918402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7BCB11FF-6257-C45C-EF58-AA0889B3797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6683" y="5870031"/>
            <a:ext cx="1406833" cy="797624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12BDBEF7-5087-9E40-BDBB-412F7E48862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54295" y="5897241"/>
            <a:ext cx="1531153" cy="797624"/>
          </a:xfrm>
          <a:prstGeom prst="rect">
            <a:avLst/>
          </a:prstGeom>
        </p:spPr>
      </p:pic>
      <p:sp>
        <p:nvSpPr>
          <p:cNvPr id="131" name="Rectángulo: esquinas redondeadas 130">
            <a:extLst>
              <a:ext uri="{FF2B5EF4-FFF2-40B4-BE49-F238E27FC236}">
                <a16:creationId xmlns:a16="http://schemas.microsoft.com/office/drawing/2014/main" id="{C93498F5-32B1-5055-F904-16AF675984B7}"/>
              </a:ext>
            </a:extLst>
          </p:cNvPr>
          <p:cNvSpPr/>
          <p:nvPr/>
        </p:nvSpPr>
        <p:spPr>
          <a:xfrm>
            <a:off x="731634" y="7931697"/>
            <a:ext cx="230941" cy="2261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32" name="Rectángulo: esquinas redondeadas 131">
            <a:extLst>
              <a:ext uri="{FF2B5EF4-FFF2-40B4-BE49-F238E27FC236}">
                <a16:creationId xmlns:a16="http://schemas.microsoft.com/office/drawing/2014/main" id="{0587060F-8B9D-BECB-EE85-EEB9BE14A91E}"/>
              </a:ext>
            </a:extLst>
          </p:cNvPr>
          <p:cNvSpPr/>
          <p:nvPr/>
        </p:nvSpPr>
        <p:spPr>
          <a:xfrm>
            <a:off x="1834877" y="7939900"/>
            <a:ext cx="230941" cy="2261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33" name="Rectángulo: esquinas redondeadas 132">
            <a:extLst>
              <a:ext uri="{FF2B5EF4-FFF2-40B4-BE49-F238E27FC236}">
                <a16:creationId xmlns:a16="http://schemas.microsoft.com/office/drawing/2014/main" id="{CFA9D425-1DCF-7C40-DC73-CA317DDA733B}"/>
              </a:ext>
            </a:extLst>
          </p:cNvPr>
          <p:cNvSpPr/>
          <p:nvPr/>
        </p:nvSpPr>
        <p:spPr>
          <a:xfrm>
            <a:off x="3005330" y="7939900"/>
            <a:ext cx="230941" cy="2261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830228A-D0C1-4B2A-9C70-C9C55A606E9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DECA7BA-CCCA-4C5D-9139-9927D85409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4C0C7DF-F650-4A43-8E77-A2F67BCD010B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6245</TotalTime>
  <Words>198</Words>
  <Application>Microsoft Office PowerPoint</Application>
  <PresentationFormat>Personalizado</PresentationFormat>
  <Paragraphs>27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Aptos</vt:lpstr>
      <vt:lpstr>Arial</vt:lpstr>
      <vt:lpstr>Calibri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 de Wit</dc:creator>
  <cp:lastModifiedBy>Cristobal Espinosa</cp:lastModifiedBy>
  <cp:revision>38</cp:revision>
  <dcterms:created xsi:type="dcterms:W3CDTF">2022-01-03T10:00:59Z</dcterms:created>
  <dcterms:modified xsi:type="dcterms:W3CDTF">2024-12-13T08:02:29Z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