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07F150B5-87AF-2447-443F-1A2739CF633A}"/>
              </a:ext>
            </a:extLst>
          </p:cNvPr>
          <p:cNvSpPr/>
          <p:nvPr/>
        </p:nvSpPr>
        <p:spPr>
          <a:xfrm>
            <a:off x="6208176" y="401515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Afgeronde rechthoek 113">
            <a:extLst>
              <a:ext uri="{FF2B5EF4-FFF2-40B4-BE49-F238E27FC236}">
                <a16:creationId xmlns:a16="http://schemas.microsoft.com/office/drawing/2014/main" id="{79110B5C-DC27-BFD3-E4F9-4C6D0F67B62D}"/>
              </a:ext>
            </a:extLst>
          </p:cNvPr>
          <p:cNvSpPr/>
          <p:nvPr/>
        </p:nvSpPr>
        <p:spPr>
          <a:xfrm>
            <a:off x="2200345" y="870823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9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61208" y="2121113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Resol la resta comptant cap avant o cap arrere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83897" y="5247271"/>
            <a:ext cx="6123767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Completa la suma i la resta (2 punts).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B1E89223-AE81-7644-8467-6B2D22BDEEBE}"/>
              </a:ext>
            </a:extLst>
          </p:cNvPr>
          <p:cNvSpPr txBox="1">
            <a:spLocks/>
          </p:cNvSpPr>
          <p:nvPr/>
        </p:nvSpPr>
        <p:spPr>
          <a:xfrm>
            <a:off x="683897" y="7959315"/>
            <a:ext cx="5889181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Calcula les restes (2 punts).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25CE97F-B701-CD3F-61DD-15D958695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45" y="3762580"/>
            <a:ext cx="3867150" cy="9144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03CCFA3-3A58-2141-102F-3B5A5893CB0D}"/>
              </a:ext>
            </a:extLst>
          </p:cNvPr>
          <p:cNvSpPr txBox="1"/>
          <p:nvPr/>
        </p:nvSpPr>
        <p:spPr>
          <a:xfrm>
            <a:off x="4873485" y="4020576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17 – 5 =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94B71FA-494F-A7C4-FCDC-685007646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148" y="5778566"/>
            <a:ext cx="2343150" cy="174307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7BB6881-212C-C76B-F0A8-4351DB86C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610" y="5733997"/>
            <a:ext cx="2409825" cy="148590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41E9BD0-D434-E058-3069-0371D30F0E07}"/>
              </a:ext>
            </a:extLst>
          </p:cNvPr>
          <p:cNvSpPr txBox="1"/>
          <p:nvPr/>
        </p:nvSpPr>
        <p:spPr>
          <a:xfrm>
            <a:off x="829457" y="8733705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18 – 9 =</a:t>
            </a:r>
          </a:p>
        </p:txBody>
      </p:sp>
      <p:sp>
        <p:nvSpPr>
          <p:cNvPr id="28" name="Afgeronde rechthoek 113">
            <a:extLst>
              <a:ext uri="{FF2B5EF4-FFF2-40B4-BE49-F238E27FC236}">
                <a16:creationId xmlns:a16="http://schemas.microsoft.com/office/drawing/2014/main" id="{61D34C92-D424-BC15-AC7E-015E894C6860}"/>
              </a:ext>
            </a:extLst>
          </p:cNvPr>
          <p:cNvSpPr/>
          <p:nvPr/>
        </p:nvSpPr>
        <p:spPr>
          <a:xfrm>
            <a:off x="5879983" y="8708893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FFCF36C-CA35-0E2B-78E1-CD8CA9D194EF}"/>
              </a:ext>
            </a:extLst>
          </p:cNvPr>
          <p:cNvSpPr txBox="1"/>
          <p:nvPr/>
        </p:nvSpPr>
        <p:spPr>
          <a:xfrm>
            <a:off x="4509095" y="8734366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16 – 9 =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9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43773" y="2270524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Calcula les sumes i les restes amb ajuda de l’estratègia (2 punts).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552589" y="5581421"/>
            <a:ext cx="6502850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Corina té 20 euros i el son pare li ha donat 30 euros més per l’aniversari. Quants diners té Corina ara? (1 punt).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FA42ECC-922C-EBCA-03C8-475C84E2A79C}"/>
              </a:ext>
            </a:extLst>
          </p:cNvPr>
          <p:cNvSpPr txBox="1"/>
          <p:nvPr/>
        </p:nvSpPr>
        <p:spPr>
          <a:xfrm>
            <a:off x="680209" y="7513759"/>
            <a:ext cx="3190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Corina té ara         €.</a:t>
            </a:r>
          </a:p>
        </p:txBody>
      </p:sp>
      <p:sp>
        <p:nvSpPr>
          <p:cNvPr id="3" name="Afgeronde rechthoek 113">
            <a:extLst>
              <a:ext uri="{FF2B5EF4-FFF2-40B4-BE49-F238E27FC236}">
                <a16:creationId xmlns:a16="http://schemas.microsoft.com/office/drawing/2014/main" id="{14E4FBF4-CF7C-334E-B845-FDB3BA223716}"/>
              </a:ext>
            </a:extLst>
          </p:cNvPr>
          <p:cNvSpPr/>
          <p:nvPr/>
        </p:nvSpPr>
        <p:spPr>
          <a:xfrm>
            <a:off x="2200345" y="334671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16B2F2-E354-812A-8AE1-A599270D34AC}"/>
              </a:ext>
            </a:extLst>
          </p:cNvPr>
          <p:cNvSpPr txBox="1"/>
          <p:nvPr/>
        </p:nvSpPr>
        <p:spPr>
          <a:xfrm>
            <a:off x="936840" y="3372190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6 + 3 =</a:t>
            </a:r>
          </a:p>
        </p:txBody>
      </p:sp>
      <p:sp>
        <p:nvSpPr>
          <p:cNvPr id="17" name="Afgeronde rechthoek 113">
            <a:extLst>
              <a:ext uri="{FF2B5EF4-FFF2-40B4-BE49-F238E27FC236}">
                <a16:creationId xmlns:a16="http://schemas.microsoft.com/office/drawing/2014/main" id="{BC442D2D-DD9F-DD79-756C-FEBF53315AC3}"/>
              </a:ext>
            </a:extLst>
          </p:cNvPr>
          <p:cNvSpPr/>
          <p:nvPr/>
        </p:nvSpPr>
        <p:spPr>
          <a:xfrm>
            <a:off x="5879983" y="3347378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5F68E5C-68AF-68FC-CE20-BE79A738AA93}"/>
              </a:ext>
            </a:extLst>
          </p:cNvPr>
          <p:cNvSpPr txBox="1"/>
          <p:nvPr/>
        </p:nvSpPr>
        <p:spPr>
          <a:xfrm>
            <a:off x="4509095" y="3372851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9 – 5 =</a:t>
            </a: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82450463-5DFE-3B21-BAFF-9B44BC039F91}"/>
              </a:ext>
            </a:extLst>
          </p:cNvPr>
          <p:cNvSpPr/>
          <p:nvPr/>
        </p:nvSpPr>
        <p:spPr>
          <a:xfrm>
            <a:off x="2200345" y="423910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4FCD493-58FE-758B-C396-71E561669DD9}"/>
              </a:ext>
            </a:extLst>
          </p:cNvPr>
          <p:cNvSpPr txBox="1"/>
          <p:nvPr/>
        </p:nvSpPr>
        <p:spPr>
          <a:xfrm>
            <a:off x="789701" y="4264575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16 + 3 =</a:t>
            </a:r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6DDA0E81-7993-781F-AC3C-E5F456ABD031}"/>
              </a:ext>
            </a:extLst>
          </p:cNvPr>
          <p:cNvSpPr/>
          <p:nvPr/>
        </p:nvSpPr>
        <p:spPr>
          <a:xfrm>
            <a:off x="5879983" y="4239763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A77C412-0EC0-6F22-7DB2-9F91233CE8F1}"/>
              </a:ext>
            </a:extLst>
          </p:cNvPr>
          <p:cNvSpPr txBox="1"/>
          <p:nvPr/>
        </p:nvSpPr>
        <p:spPr>
          <a:xfrm>
            <a:off x="4347192" y="4265236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19 – 5 =</a:t>
            </a:r>
          </a:p>
        </p:txBody>
      </p:sp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4766B1DA-23E2-4930-4932-67A855168332}"/>
              </a:ext>
            </a:extLst>
          </p:cNvPr>
          <p:cNvSpPr/>
          <p:nvPr/>
        </p:nvSpPr>
        <p:spPr>
          <a:xfrm>
            <a:off x="3271364" y="7488143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86CF23A-6D26-38DD-5928-B886430BE492}"/>
              </a:ext>
            </a:extLst>
          </p:cNvPr>
          <p:cNvSpPr txBox="1"/>
          <p:nvPr/>
        </p:nvSpPr>
        <p:spPr>
          <a:xfrm>
            <a:off x="3271364" y="7493567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2800" dirty="0">
              <a:solidFill>
                <a:srgbClr val="FF33CC"/>
              </a:solidFill>
              <a:latin typeface="Escolar1" panose="00000400000000000000" pitchFamily="2" charset="0"/>
            </a:endParaRP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3984F4-F462-A229-5BFD-5D49AFAB2A88}"/>
              </a:ext>
            </a:extLst>
          </p:cNvPr>
          <p:cNvSpPr txBox="1">
            <a:spLocks/>
          </p:cNvSpPr>
          <p:nvPr/>
        </p:nvSpPr>
        <p:spPr>
          <a:xfrm>
            <a:off x="552589" y="8179184"/>
            <a:ext cx="6502850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Si es compra un llibre de 10 €, quants diners li queden? (1 punt).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CD42423-4848-2B7C-4E34-250360299841}"/>
              </a:ext>
            </a:extLst>
          </p:cNvPr>
          <p:cNvSpPr txBox="1"/>
          <p:nvPr/>
        </p:nvSpPr>
        <p:spPr>
          <a:xfrm>
            <a:off x="608805" y="9175675"/>
            <a:ext cx="390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Li </a:t>
            </a:r>
            <a:r>
              <a:rPr lang="ca-ES" sz="2800">
                <a:latin typeface="Escolar1" panose="00000400000000000000" pitchFamily="2" charset="0"/>
              </a:rPr>
              <a:t>queden                   </a:t>
            </a:r>
            <a:r>
              <a:rPr lang="ca-ES" sz="2800" dirty="0">
                <a:latin typeface="Escolar1" panose="00000400000000000000" pitchFamily="2" charset="0"/>
              </a:rPr>
              <a:t>€.</a:t>
            </a:r>
          </a:p>
        </p:txBody>
      </p:sp>
      <p:sp>
        <p:nvSpPr>
          <p:cNvPr id="51" name="Afgeronde rechthoek 113">
            <a:extLst>
              <a:ext uri="{FF2B5EF4-FFF2-40B4-BE49-F238E27FC236}">
                <a16:creationId xmlns:a16="http://schemas.microsoft.com/office/drawing/2014/main" id="{D1923655-A144-BF3F-077E-18FFB28AEAD6}"/>
              </a:ext>
            </a:extLst>
          </p:cNvPr>
          <p:cNvSpPr/>
          <p:nvPr/>
        </p:nvSpPr>
        <p:spPr>
          <a:xfrm>
            <a:off x="3199960" y="917237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D428FD00-7AC6-DD8C-B294-95B6460FFC8D}"/>
              </a:ext>
            </a:extLst>
          </p:cNvPr>
          <p:cNvSpPr txBox="1"/>
          <p:nvPr/>
        </p:nvSpPr>
        <p:spPr>
          <a:xfrm>
            <a:off x="3199960" y="9177795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2800" dirty="0">
              <a:solidFill>
                <a:srgbClr val="FF33CC"/>
              </a:solidFill>
              <a:latin typeface="Escolar1" panose="00000400000000000000" pitchFamily="2" charset="0"/>
            </a:endParaRP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2DE8F5DD-A3BF-B7B6-B962-15B59B23F645}"/>
              </a:ext>
            </a:extLst>
          </p:cNvPr>
          <p:cNvSpPr/>
          <p:nvPr/>
        </p:nvSpPr>
        <p:spPr>
          <a:xfrm>
            <a:off x="6208016" y="7479689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7DBCEF6-9034-7C2A-C766-47D8C1579CA4}"/>
              </a:ext>
            </a:extLst>
          </p:cNvPr>
          <p:cNvSpPr txBox="1"/>
          <p:nvPr/>
        </p:nvSpPr>
        <p:spPr>
          <a:xfrm>
            <a:off x="4650914" y="7517925"/>
            <a:ext cx="1527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20 + 30 =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76F4C4FF-29A5-F217-9513-381E37CECD82}"/>
              </a:ext>
            </a:extLst>
          </p:cNvPr>
          <p:cNvSpPr txBox="1"/>
          <p:nvPr/>
        </p:nvSpPr>
        <p:spPr>
          <a:xfrm>
            <a:off x="6168474" y="750071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2800" dirty="0">
              <a:solidFill>
                <a:srgbClr val="FF33CC"/>
              </a:solidFill>
              <a:latin typeface="Escolar1" panose="00000400000000000000" pitchFamily="2" charset="0"/>
            </a:endParaRPr>
          </a:p>
        </p:txBody>
      </p:sp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931B6F85-4FC8-613B-7DF5-EFF7FAAC6122}"/>
              </a:ext>
            </a:extLst>
          </p:cNvPr>
          <p:cNvSpPr/>
          <p:nvPr/>
        </p:nvSpPr>
        <p:spPr>
          <a:xfrm>
            <a:off x="6178896" y="915020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39AB04C1-FB20-D69A-1220-FEA67AE67D45}"/>
              </a:ext>
            </a:extLst>
          </p:cNvPr>
          <p:cNvSpPr txBox="1"/>
          <p:nvPr/>
        </p:nvSpPr>
        <p:spPr>
          <a:xfrm>
            <a:off x="4606659" y="9175675"/>
            <a:ext cx="15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50 – 10 =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B2A0C270-66CC-A71C-DBB1-5B3D0B15A46B}"/>
              </a:ext>
            </a:extLst>
          </p:cNvPr>
          <p:cNvSpPr txBox="1"/>
          <p:nvPr/>
        </p:nvSpPr>
        <p:spPr>
          <a:xfrm>
            <a:off x="6178896" y="915562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2800" dirty="0">
              <a:solidFill>
                <a:srgbClr val="FF33CC"/>
              </a:solidFill>
              <a:latin typeface="Escolar1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0692A5A4-FBB3-440D-B5DE-1D7037B23E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3287</TotalTime>
  <Words>178</Words>
  <Application>Microsoft Office PowerPoint</Application>
  <PresentationFormat>Personalizado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110</cp:revision>
  <dcterms:created xsi:type="dcterms:W3CDTF">2022-01-03T10:00:59Z</dcterms:created>
  <dcterms:modified xsi:type="dcterms:W3CDTF">2024-12-11T06:13:37Z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