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XjonooNxQwCPfsiLYFjrK99In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2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 snapToGrid="0">
      <p:cViewPr>
        <p:scale>
          <a:sx n="125" d="100"/>
          <a:sy n="125" d="100"/>
        </p:scale>
        <p:origin x="1038" y="-414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b75e4c2d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14b75e4c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7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2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3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CB713A1-1603-4BD0-313B-A559DD6CC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91" y="7685280"/>
            <a:ext cx="719218" cy="111289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12A22D7F-C9F2-FAA4-87C1-88C519248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092" y="7661190"/>
            <a:ext cx="1023509" cy="1074122"/>
          </a:xfrm>
          <a:prstGeom prst="rect">
            <a:avLst/>
          </a:prstGeom>
        </p:spPr>
      </p:pic>
      <p:sp>
        <p:nvSpPr>
          <p:cNvPr id="80" name="Google Shape;175;g14b75e4c2d3_0_22">
            <a:extLst>
              <a:ext uri="{FF2B5EF4-FFF2-40B4-BE49-F238E27FC236}">
                <a16:creationId xmlns:a16="http://schemas.microsoft.com/office/drawing/2014/main" id="{370E6A1A-65FE-1CFE-A6E9-86143289ADA7}"/>
              </a:ext>
            </a:extLst>
          </p:cNvPr>
          <p:cNvSpPr txBox="1"/>
          <p:nvPr/>
        </p:nvSpPr>
        <p:spPr>
          <a:xfrm>
            <a:off x="775190" y="3214915"/>
            <a:ext cx="144984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... de la vesprada</a:t>
            </a:r>
          </a:p>
        </p:txBody>
      </p:sp>
      <p:sp>
        <p:nvSpPr>
          <p:cNvPr id="88" name="Google Shape;88;p2"/>
          <p:cNvSpPr/>
          <p:nvPr/>
        </p:nvSpPr>
        <p:spPr>
          <a:xfrm>
            <a:off x="-6288" y="10213646"/>
            <a:ext cx="7559675" cy="478167"/>
          </a:xfrm>
          <a:prstGeom prst="rect">
            <a:avLst/>
          </a:prstGeom>
          <a:solidFill>
            <a:srgbClr val="009ED0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8969" y="10343204"/>
            <a:ext cx="804656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28560" y="584196"/>
            <a:ext cx="4082588" cy="412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92" name="Google Shape;92;p2"/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96" name="Google Shape;9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528463" y="2110112"/>
            <a:ext cx="6158196" cy="34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</a:rPr>
              <a:t>1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Ajusta els rellotges digitals a l’hora que marquen els analògics (1 punt).</a:t>
            </a:r>
          </a:p>
        </p:txBody>
      </p:sp>
      <p:sp>
        <p:nvSpPr>
          <p:cNvPr id="101" name="Google Shape;101;p2"/>
          <p:cNvSpPr txBox="1"/>
          <p:nvPr/>
        </p:nvSpPr>
        <p:spPr>
          <a:xfrm>
            <a:off x="536136" y="5500758"/>
            <a:ext cx="6147444" cy="27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3.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Dibuixa 3 rellotges i indica a quina hora fas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aestes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accions (1 punt):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539215" y="3615844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2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Escriu com es </a:t>
            </a:r>
            <a:r>
              <a:rPr lang="ca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lligen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les hores i si són de matí, vesprada o nit (1 punt).</a:t>
            </a:r>
          </a:p>
        </p:txBody>
      </p:sp>
      <p:sp>
        <p:nvSpPr>
          <p:cNvPr id="119" name="Google Shape;119;p2"/>
          <p:cNvSpPr txBox="1"/>
          <p:nvPr/>
        </p:nvSpPr>
        <p:spPr>
          <a:xfrm>
            <a:off x="312289" y="10311016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9 4t. Pàgina 1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44;p2">
            <a:extLst>
              <a:ext uri="{FF2B5EF4-FFF2-40B4-BE49-F238E27FC236}">
                <a16:creationId xmlns:a16="http://schemas.microsoft.com/office/drawing/2014/main" id="{BEE47EDD-7D0A-E9CC-3801-23F380E8840A}"/>
              </a:ext>
            </a:extLst>
          </p:cNvPr>
          <p:cNvSpPr txBox="1"/>
          <p:nvPr/>
        </p:nvSpPr>
        <p:spPr>
          <a:xfrm>
            <a:off x="537711" y="8861317"/>
            <a:ext cx="6085593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5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Pau va </a:t>
            </a:r>
            <a:r>
              <a:rPr lang="ca-ES" sz="1200" b="1" dirty="0">
                <a:solidFill>
                  <a:srgbClr val="333333"/>
                </a:solidFill>
              </a:rPr>
              <a:t>en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bici durant 2 h i 15 minuts. Si va eixir a les 17: 40, fins a quina hora hi va anar? </a:t>
            </a:r>
            <a:r>
              <a:rPr lang="ca-ES" sz="1200" b="1" dirty="0">
                <a:solidFill>
                  <a:srgbClr val="333333"/>
                </a:solidFill>
              </a:rPr>
              <a:t>Subratlla la resposta correcta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72" name="Google Shape;102;p2">
            <a:extLst>
              <a:ext uri="{FF2B5EF4-FFF2-40B4-BE49-F238E27FC236}">
                <a16:creationId xmlns:a16="http://schemas.microsoft.com/office/drawing/2014/main" id="{188157AB-4313-BF47-953D-3EB723ED6A59}"/>
              </a:ext>
            </a:extLst>
          </p:cNvPr>
          <p:cNvSpPr txBox="1"/>
          <p:nvPr/>
        </p:nvSpPr>
        <p:spPr>
          <a:xfrm>
            <a:off x="525480" y="7018482"/>
            <a:ext cx="6158100" cy="35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4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Dídac va eixir </a:t>
            </a:r>
            <a:r>
              <a:rPr lang="es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les dos i </a:t>
            </a:r>
            <a:r>
              <a:rPr lang="es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mitja</a:t>
            </a:r>
            <a:r>
              <a:rPr lang="es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s-ES" sz="1200" b="1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vesprada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Si va caminar 1 h i 27 minuts fins a sa casa seva, a quina hora hi va arribar? Marca-la en el rellotge (1 punt):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C51541-4B24-C825-7045-07BC4C39BF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3725" y="2537473"/>
            <a:ext cx="1332988" cy="63581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9C6904-BA58-ABAB-8590-ECE0733714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082" y="2559238"/>
            <a:ext cx="1332988" cy="63581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4097CDF-9485-6B47-FDD5-84C23CBDEB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202" y="2375608"/>
            <a:ext cx="881772" cy="842407"/>
          </a:xfrm>
          <a:prstGeom prst="rect">
            <a:avLst/>
          </a:prstGeom>
        </p:spPr>
      </p:pic>
      <p:sp>
        <p:nvSpPr>
          <p:cNvPr id="11" name="Google Shape;175;g14b75e4c2d3_0_22">
            <a:extLst>
              <a:ext uri="{FF2B5EF4-FFF2-40B4-BE49-F238E27FC236}">
                <a16:creationId xmlns:a16="http://schemas.microsoft.com/office/drawing/2014/main" id="{F9B4449E-7E45-E003-4A98-41DA1C94650E}"/>
              </a:ext>
            </a:extLst>
          </p:cNvPr>
          <p:cNvSpPr txBox="1"/>
          <p:nvPr/>
        </p:nvSpPr>
        <p:spPr>
          <a:xfrm>
            <a:off x="3681384" y="3214915"/>
            <a:ext cx="138643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... del matí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89BF6D7-E936-A19A-C934-B5279DD15C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9432" y="2374895"/>
            <a:ext cx="855828" cy="84383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546EB97-BFE3-700B-926D-694E8BF1B3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501" y="4007968"/>
            <a:ext cx="972373" cy="504649"/>
          </a:xfrm>
          <a:prstGeom prst="rect">
            <a:avLst/>
          </a:prstGeom>
        </p:spPr>
      </p:pic>
      <p:sp>
        <p:nvSpPr>
          <p:cNvPr id="19" name="Google Shape;94;p2">
            <a:extLst>
              <a:ext uri="{FF2B5EF4-FFF2-40B4-BE49-F238E27FC236}">
                <a16:creationId xmlns:a16="http://schemas.microsoft.com/office/drawing/2014/main" id="{25B31B56-97A7-B24B-1123-D53CCCBDA530}"/>
              </a:ext>
            </a:extLst>
          </p:cNvPr>
          <p:cNvSpPr/>
          <p:nvPr/>
        </p:nvSpPr>
        <p:spPr>
          <a:xfrm>
            <a:off x="1785075" y="4118397"/>
            <a:ext cx="455909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94;p2">
            <a:extLst>
              <a:ext uri="{FF2B5EF4-FFF2-40B4-BE49-F238E27FC236}">
                <a16:creationId xmlns:a16="http://schemas.microsoft.com/office/drawing/2014/main" id="{64A9B870-14B9-3890-B485-39CC3E966C48}"/>
              </a:ext>
            </a:extLst>
          </p:cNvPr>
          <p:cNvSpPr/>
          <p:nvPr/>
        </p:nvSpPr>
        <p:spPr>
          <a:xfrm>
            <a:off x="1785075" y="4633268"/>
            <a:ext cx="4559094" cy="3419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5B373574-3AD9-504D-1FEB-58F08B77B3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501" y="4470753"/>
            <a:ext cx="1023509" cy="539132"/>
          </a:xfrm>
          <a:prstGeom prst="rect">
            <a:avLst/>
          </a:prstGeom>
        </p:spPr>
      </p:pic>
      <p:sp>
        <p:nvSpPr>
          <p:cNvPr id="24" name="Google Shape;175;g14b75e4c2d3_0_22">
            <a:extLst>
              <a:ext uri="{FF2B5EF4-FFF2-40B4-BE49-F238E27FC236}">
                <a16:creationId xmlns:a16="http://schemas.microsoft.com/office/drawing/2014/main" id="{BD1EAF9F-3754-BB6C-1BB1-05CF7F3BD862}"/>
              </a:ext>
            </a:extLst>
          </p:cNvPr>
          <p:cNvSpPr txBox="1"/>
          <p:nvPr/>
        </p:nvSpPr>
        <p:spPr>
          <a:xfrm>
            <a:off x="628069" y="5718753"/>
            <a:ext cx="118853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 err="1"/>
              <a:t>M’alce</a:t>
            </a:r>
            <a:r>
              <a:rPr lang="ca-ES" sz="1200" dirty="0"/>
              <a:t>:</a:t>
            </a:r>
          </a:p>
        </p:txBody>
      </p:sp>
      <p:sp>
        <p:nvSpPr>
          <p:cNvPr id="25" name="Google Shape;175;g14b75e4c2d3_0_22">
            <a:extLst>
              <a:ext uri="{FF2B5EF4-FFF2-40B4-BE49-F238E27FC236}">
                <a16:creationId xmlns:a16="http://schemas.microsoft.com/office/drawing/2014/main" id="{633CD227-3707-4A39-1D8A-985B3A40E34D}"/>
              </a:ext>
            </a:extLst>
          </p:cNvPr>
          <p:cNvSpPr txBox="1"/>
          <p:nvPr/>
        </p:nvSpPr>
        <p:spPr>
          <a:xfrm>
            <a:off x="2901847" y="5731347"/>
            <a:ext cx="144199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 err="1"/>
              <a:t>Isc</a:t>
            </a:r>
            <a:r>
              <a:rPr lang="ca-ES" sz="1200" dirty="0"/>
              <a:t> de l’escola:</a:t>
            </a:r>
          </a:p>
        </p:txBody>
      </p:sp>
      <p:sp>
        <p:nvSpPr>
          <p:cNvPr id="26" name="Google Shape;175;g14b75e4c2d3_0_22">
            <a:extLst>
              <a:ext uri="{FF2B5EF4-FFF2-40B4-BE49-F238E27FC236}">
                <a16:creationId xmlns:a16="http://schemas.microsoft.com/office/drawing/2014/main" id="{90EEB7C0-BDF9-B07C-4E24-206945F7A1D3}"/>
              </a:ext>
            </a:extLst>
          </p:cNvPr>
          <p:cNvSpPr txBox="1"/>
          <p:nvPr/>
        </p:nvSpPr>
        <p:spPr>
          <a:xfrm>
            <a:off x="5230559" y="5741342"/>
            <a:ext cx="198797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Me’n vaig a dormir:</a:t>
            </a: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DFA1C592-6958-2705-F69E-5187285FBCA7}"/>
              </a:ext>
            </a:extLst>
          </p:cNvPr>
          <p:cNvCxnSpPr>
            <a:cxnSpLocks/>
          </p:cNvCxnSpPr>
          <p:nvPr/>
        </p:nvCxnSpPr>
        <p:spPr>
          <a:xfrm>
            <a:off x="2838302" y="8000506"/>
            <a:ext cx="63544" cy="236911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DEFF718B-4ABC-E896-AB8F-2342DEE4B0D9}"/>
              </a:ext>
            </a:extLst>
          </p:cNvPr>
          <p:cNvCxnSpPr/>
          <p:nvPr/>
        </p:nvCxnSpPr>
        <p:spPr>
          <a:xfrm>
            <a:off x="2901846" y="8241728"/>
            <a:ext cx="96239" cy="48984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Google Shape;175;g14b75e4c2d3_0_22">
            <a:extLst>
              <a:ext uri="{FF2B5EF4-FFF2-40B4-BE49-F238E27FC236}">
                <a16:creationId xmlns:a16="http://schemas.microsoft.com/office/drawing/2014/main" id="{46E0CFD5-C7CF-F27E-F5CF-BDF680E9AABD}"/>
              </a:ext>
            </a:extLst>
          </p:cNvPr>
          <p:cNvSpPr txBox="1"/>
          <p:nvPr/>
        </p:nvSpPr>
        <p:spPr>
          <a:xfrm>
            <a:off x="2046945" y="9374839"/>
            <a:ext cx="68629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19 : 55</a:t>
            </a:r>
          </a:p>
        </p:txBody>
      </p:sp>
      <p:sp>
        <p:nvSpPr>
          <p:cNvPr id="47" name="Google Shape;175;g14b75e4c2d3_0_22">
            <a:extLst>
              <a:ext uri="{FF2B5EF4-FFF2-40B4-BE49-F238E27FC236}">
                <a16:creationId xmlns:a16="http://schemas.microsoft.com/office/drawing/2014/main" id="{3C783CFE-43FE-49DF-1BDC-1543CAF794CA}"/>
              </a:ext>
            </a:extLst>
          </p:cNvPr>
          <p:cNvSpPr txBox="1"/>
          <p:nvPr/>
        </p:nvSpPr>
        <p:spPr>
          <a:xfrm>
            <a:off x="731634" y="9374839"/>
            <a:ext cx="68629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19 : 40</a:t>
            </a:r>
          </a:p>
        </p:txBody>
      </p:sp>
      <p:sp>
        <p:nvSpPr>
          <p:cNvPr id="48" name="Google Shape;175;g14b75e4c2d3_0_22">
            <a:extLst>
              <a:ext uri="{FF2B5EF4-FFF2-40B4-BE49-F238E27FC236}">
                <a16:creationId xmlns:a16="http://schemas.microsoft.com/office/drawing/2014/main" id="{6A622019-180D-E406-C9E0-BA6C21393B15}"/>
              </a:ext>
            </a:extLst>
          </p:cNvPr>
          <p:cNvSpPr txBox="1"/>
          <p:nvPr/>
        </p:nvSpPr>
        <p:spPr>
          <a:xfrm>
            <a:off x="3296713" y="9393354"/>
            <a:ext cx="68629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18 : 45</a:t>
            </a:r>
          </a:p>
        </p:txBody>
      </p:sp>
      <p:sp>
        <p:nvSpPr>
          <p:cNvPr id="55" name="Google Shape;175;g14b75e4c2d3_0_22">
            <a:extLst>
              <a:ext uri="{FF2B5EF4-FFF2-40B4-BE49-F238E27FC236}">
                <a16:creationId xmlns:a16="http://schemas.microsoft.com/office/drawing/2014/main" id="{325FABFD-5E5B-F68F-A41E-B7DF63EFBAFB}"/>
              </a:ext>
            </a:extLst>
          </p:cNvPr>
          <p:cNvSpPr txBox="1"/>
          <p:nvPr/>
        </p:nvSpPr>
        <p:spPr>
          <a:xfrm>
            <a:off x="4449299" y="9393354"/>
            <a:ext cx="68629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20 : 00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75;g14b75e4c2d3_0_22">
            <a:extLst>
              <a:ext uri="{FF2B5EF4-FFF2-40B4-BE49-F238E27FC236}">
                <a16:creationId xmlns:a16="http://schemas.microsoft.com/office/drawing/2014/main" id="{4AF8AEF8-0404-30D8-4886-44C2C086F8E1}"/>
              </a:ext>
            </a:extLst>
          </p:cNvPr>
          <p:cNvSpPr txBox="1"/>
          <p:nvPr/>
        </p:nvSpPr>
        <p:spPr>
          <a:xfrm>
            <a:off x="3298086" y="9869007"/>
            <a:ext cx="1974954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/>
              <a:t>Et </a:t>
            </a:r>
            <a:r>
              <a:rPr lang="pt-BR" sz="1000" dirty="0" err="1"/>
              <a:t>tornaran</a:t>
            </a:r>
            <a:r>
              <a:rPr lang="pt-BR" sz="1000" dirty="0"/>
              <a:t>              euros.</a:t>
            </a:r>
            <a:endParaRPr lang="ca-ES" sz="10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7366A0C-18A9-3BF5-DD3C-27610E34D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877" y="9905999"/>
            <a:ext cx="373959" cy="30718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2E66068-99DB-5823-7138-99A5446F4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357" y="2914297"/>
            <a:ext cx="388303" cy="31896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E0FC68B-A79A-2B24-8B94-CB1033A8B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397" y="2914297"/>
            <a:ext cx="388303" cy="318963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4F92A766-2114-E15D-675A-B2170BCA9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621" y="7810038"/>
            <a:ext cx="1058646" cy="1106766"/>
          </a:xfrm>
          <a:prstGeom prst="rect">
            <a:avLst/>
          </a:prstGeom>
        </p:spPr>
      </p:pic>
      <p:sp>
        <p:nvSpPr>
          <p:cNvPr id="39" name="Google Shape;167;g14b75e4c2d3_0_22">
            <a:extLst>
              <a:ext uri="{FF2B5EF4-FFF2-40B4-BE49-F238E27FC236}">
                <a16:creationId xmlns:a16="http://schemas.microsoft.com/office/drawing/2014/main" id="{ED8FF25B-2749-7E4A-131E-1EF438C55FA9}"/>
              </a:ext>
            </a:extLst>
          </p:cNvPr>
          <p:cNvSpPr/>
          <p:nvPr/>
        </p:nvSpPr>
        <p:spPr>
          <a:xfrm>
            <a:off x="1562898" y="6419735"/>
            <a:ext cx="563082" cy="342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4b75e4c2d3_0_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0401" y="10404430"/>
            <a:ext cx="804658" cy="22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b75e4c2d3_0_22"/>
          <p:cNvSpPr txBox="1"/>
          <p:nvPr/>
        </p:nvSpPr>
        <p:spPr>
          <a:xfrm>
            <a:off x="628560" y="584196"/>
            <a:ext cx="40827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ED0"/>
              </a:buClr>
              <a:buSzPts val="2400"/>
              <a:buFont typeface="Arial"/>
              <a:buNone/>
            </a:pPr>
            <a:r>
              <a:rPr lang="ca-ES" sz="2400" b="1">
                <a:solidFill>
                  <a:srgbClr val="009ED0"/>
                </a:solidFill>
                <a:latin typeface="Arial"/>
                <a:ea typeface="Arial"/>
                <a:cs typeface="Arial"/>
                <a:sym typeface="Arial"/>
              </a:rPr>
              <a:t>Prova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14b75e4c2d3_0_22"/>
          <p:cNvGrpSpPr/>
          <p:nvPr/>
        </p:nvGrpSpPr>
        <p:grpSpPr>
          <a:xfrm>
            <a:off x="628560" y="1003437"/>
            <a:ext cx="6215188" cy="701722"/>
            <a:chOff x="628560" y="1057503"/>
            <a:chExt cx="6215188" cy="701722"/>
          </a:xfrm>
        </p:grpSpPr>
        <p:sp>
          <p:nvSpPr>
            <p:cNvPr id="165" name="Google Shape;165;g14b75e4c2d3_0_22"/>
            <p:cNvSpPr/>
            <p:nvPr/>
          </p:nvSpPr>
          <p:spPr>
            <a:xfrm>
              <a:off x="731634" y="1408225"/>
              <a:ext cx="3753900" cy="351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14b75e4c2d3_0_22"/>
            <p:cNvSpPr txBox="1"/>
            <p:nvPr/>
          </p:nvSpPr>
          <p:spPr>
            <a:xfrm>
              <a:off x="628560" y="1057503"/>
              <a:ext cx="16575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Nom i cognoms:</a:t>
              </a:r>
            </a:p>
          </p:txBody>
        </p:sp>
        <p:sp>
          <p:nvSpPr>
            <p:cNvPr id="167" name="Google Shape;167;g14b75e4c2d3_0_22"/>
            <p:cNvSpPr/>
            <p:nvPr/>
          </p:nvSpPr>
          <p:spPr>
            <a:xfrm>
              <a:off x="4855648" y="1408419"/>
              <a:ext cx="1988100" cy="342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14b75e4c2d3_0_22"/>
            <p:cNvSpPr txBox="1"/>
            <p:nvPr/>
          </p:nvSpPr>
          <p:spPr>
            <a:xfrm>
              <a:off x="4792446" y="1057503"/>
              <a:ext cx="1823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-ES" sz="11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Data:</a:t>
              </a:r>
            </a:p>
          </p:txBody>
        </p:sp>
      </p:grpSp>
      <p:pic>
        <p:nvPicPr>
          <p:cNvPr id="169" name="Google Shape;169;g14b75e4c2d3_0_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8772" y="121027"/>
            <a:ext cx="6381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4b75e4c2d3_0_22"/>
          <p:cNvSpPr txBox="1"/>
          <p:nvPr/>
        </p:nvSpPr>
        <p:spPr>
          <a:xfrm>
            <a:off x="492404" y="4211265"/>
            <a:ext cx="61581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7. Dibuixa les monedes i els bitllets necessaris per a comprar la nina (1 punt).</a:t>
            </a:r>
          </a:p>
        </p:txBody>
      </p:sp>
      <p:sp>
        <p:nvSpPr>
          <p:cNvPr id="171" name="Google Shape;171;g14b75e4c2d3_0_22"/>
          <p:cNvSpPr txBox="1"/>
          <p:nvPr/>
        </p:nvSpPr>
        <p:spPr>
          <a:xfrm>
            <a:off x="509998" y="5757390"/>
            <a:ext cx="6562139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8. Marta tenia 17 € i 70 ct. en la vidriola. Si per l’aniversari ha rebut 24,50 € més, quants diners té ara Marta? Expressa-ho com a decimal (1 punt).</a:t>
            </a:r>
          </a:p>
        </p:txBody>
      </p:sp>
      <p:sp>
        <p:nvSpPr>
          <p:cNvPr id="194" name="Google Shape;194;g14b75e4c2d3_0_22"/>
          <p:cNvSpPr txBox="1"/>
          <p:nvPr/>
        </p:nvSpPr>
        <p:spPr>
          <a:xfrm>
            <a:off x="492404" y="7312222"/>
            <a:ext cx="6642926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 dirty="0">
                <a:solidFill>
                  <a:srgbClr val="333333"/>
                </a:solidFill>
              </a:rPr>
              <a:t>9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ca-ES" sz="1200" b="1" dirty="0">
                <a:solidFill>
                  <a:srgbClr val="333333"/>
                </a:solidFill>
              </a:rPr>
              <a:t>Xavi ha comprat un videojoc per 37,75 €. Si ha pagat amb un bitllet de 50 €, quin canvi li han tornat? Encercla la resposta correcta </a:t>
            </a:r>
            <a:r>
              <a:rPr lang="ca-ES" sz="12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punt).</a:t>
            </a:r>
          </a:p>
        </p:txBody>
      </p:sp>
      <p:sp>
        <p:nvSpPr>
          <p:cNvPr id="2" name="Google Shape;119;p2">
            <a:extLst>
              <a:ext uri="{FF2B5EF4-FFF2-40B4-BE49-F238E27FC236}">
                <a16:creationId xmlns:a16="http://schemas.microsoft.com/office/drawing/2014/main" id="{89B62489-7B46-8D1D-B761-AE0ADC84F2DF}"/>
              </a:ext>
            </a:extLst>
          </p:cNvPr>
          <p:cNvSpPr txBox="1"/>
          <p:nvPr/>
        </p:nvSpPr>
        <p:spPr>
          <a:xfrm>
            <a:off x="179942" y="10392340"/>
            <a:ext cx="5669756" cy="30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C2C2"/>
              </a:buClr>
              <a:buSzPts val="1050"/>
              <a:buFont typeface="Arial"/>
              <a:buNone/>
            </a:pPr>
            <a:r>
              <a:rPr lang="ca-ES" sz="1050">
                <a:solidFill>
                  <a:srgbClr val="C2C2C2"/>
                </a:solidFill>
                <a:latin typeface="Arial"/>
                <a:ea typeface="Arial"/>
                <a:cs typeface="Arial"/>
                <a:sym typeface="Arial"/>
              </a:rPr>
              <a:t>Mètode Snappet. Prova 9 4t. Pàgina 2 de 2.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</a:pPr>
            <a:endParaRPr sz="1984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4;p2">
            <a:extLst>
              <a:ext uri="{FF2B5EF4-FFF2-40B4-BE49-F238E27FC236}">
                <a16:creationId xmlns:a16="http://schemas.microsoft.com/office/drawing/2014/main" id="{5C42DC43-8DF6-0D28-C5D7-B462BDECBE85}"/>
              </a:ext>
            </a:extLst>
          </p:cNvPr>
          <p:cNvSpPr txBox="1"/>
          <p:nvPr/>
        </p:nvSpPr>
        <p:spPr>
          <a:xfrm>
            <a:off x="520596" y="2233482"/>
            <a:ext cx="6323151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6. Observa els rellotges i completa (1 punt).</a:t>
            </a:r>
          </a:p>
        </p:txBody>
      </p:sp>
      <p:sp>
        <p:nvSpPr>
          <p:cNvPr id="31" name="Google Shape;194;g14b75e4c2d3_0_22">
            <a:extLst>
              <a:ext uri="{FF2B5EF4-FFF2-40B4-BE49-F238E27FC236}">
                <a16:creationId xmlns:a16="http://schemas.microsoft.com/office/drawing/2014/main" id="{F17F8CC5-6710-1CA1-5DCC-83DD38CD6EC3}"/>
              </a:ext>
            </a:extLst>
          </p:cNvPr>
          <p:cNvSpPr txBox="1"/>
          <p:nvPr/>
        </p:nvSpPr>
        <p:spPr>
          <a:xfrm>
            <a:off x="535765" y="8926340"/>
            <a:ext cx="5878774" cy="29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ca-ES" sz="1200" b="1">
                <a:solidFill>
                  <a:srgbClr val="333333"/>
                </a:solidFill>
              </a:rPr>
              <a:t>Observa i completa </a:t>
            </a:r>
            <a:r>
              <a:rPr lang="ca-ES" sz="12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(1 punt):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A1A4F58-20AE-6107-4CAB-62D1733A6D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546" y="2550943"/>
            <a:ext cx="2086854" cy="85681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EF4B913-36B1-7DA8-E834-21022FFCD3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765" y="3520858"/>
            <a:ext cx="789394" cy="255613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6CA5039-7DCA-D2FD-242E-179B25DB8D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2380" y="3507186"/>
            <a:ext cx="877020" cy="254861"/>
          </a:xfrm>
          <a:prstGeom prst="rect">
            <a:avLst/>
          </a:prstGeom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B1EEDAF7-9443-26D7-1BD0-8EE4FAC1E824}"/>
              </a:ext>
            </a:extLst>
          </p:cNvPr>
          <p:cNvSpPr/>
          <p:nvPr/>
        </p:nvSpPr>
        <p:spPr>
          <a:xfrm>
            <a:off x="2320496" y="4600575"/>
            <a:ext cx="3839905" cy="10780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13CB9CEE-523C-6A23-81D0-FA593D035F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192" y="4549669"/>
            <a:ext cx="1619004" cy="1163839"/>
          </a:xfrm>
          <a:prstGeom prst="rect">
            <a:avLst/>
          </a:prstGeom>
        </p:spPr>
      </p:pic>
      <p:sp>
        <p:nvSpPr>
          <p:cNvPr id="37" name="Google Shape;175;g14b75e4c2d3_0_22">
            <a:extLst>
              <a:ext uri="{FF2B5EF4-FFF2-40B4-BE49-F238E27FC236}">
                <a16:creationId xmlns:a16="http://schemas.microsoft.com/office/drawing/2014/main" id="{4D84A8C7-F91B-86F2-1358-20594D22A926}"/>
              </a:ext>
            </a:extLst>
          </p:cNvPr>
          <p:cNvSpPr txBox="1"/>
          <p:nvPr/>
        </p:nvSpPr>
        <p:spPr>
          <a:xfrm>
            <a:off x="577475" y="6396805"/>
            <a:ext cx="251920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dirty="0"/>
              <a:t>Marta té ara                €.   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C179BE76-D50D-64F4-B3B2-E96C4BBA00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163" y="7828080"/>
            <a:ext cx="966465" cy="104197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A46B557-CF9C-7841-0E0F-B6632D6B66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3107" y="7818523"/>
            <a:ext cx="879035" cy="1005743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08863C51-1D4D-BE68-669C-D41CB7768D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407" y="9224541"/>
            <a:ext cx="1056603" cy="871354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D25C97E2-3617-5D6C-4387-3319FE506C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89751" y="9303344"/>
            <a:ext cx="1175245" cy="1041970"/>
          </a:xfrm>
          <a:prstGeom prst="rect">
            <a:avLst/>
          </a:prstGeom>
        </p:spPr>
      </p:pic>
      <p:sp>
        <p:nvSpPr>
          <p:cNvPr id="3" name="Google Shape;175;g14b75e4c2d3_0_22">
            <a:extLst>
              <a:ext uri="{FF2B5EF4-FFF2-40B4-BE49-F238E27FC236}">
                <a16:creationId xmlns:a16="http://schemas.microsoft.com/office/drawing/2014/main" id="{41D6283F-74E3-96EE-7EE2-EE506FE1531C}"/>
              </a:ext>
            </a:extLst>
          </p:cNvPr>
          <p:cNvSpPr txBox="1"/>
          <p:nvPr/>
        </p:nvSpPr>
        <p:spPr>
          <a:xfrm>
            <a:off x="3061866" y="2873847"/>
            <a:ext cx="315605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/>
              <a:t>El </a:t>
            </a:r>
            <a:r>
              <a:rPr lang="pt-BR" sz="1200" dirty="0" err="1"/>
              <a:t>viatge</a:t>
            </a:r>
            <a:r>
              <a:rPr lang="pt-BR" sz="1200" dirty="0"/>
              <a:t> dura         hores i         </a:t>
            </a:r>
            <a:r>
              <a:rPr lang="pt-BR" sz="1200" dirty="0" err="1"/>
              <a:t>minuts</a:t>
            </a:r>
            <a:r>
              <a:rPr lang="pt-BR" sz="1200" dirty="0"/>
              <a:t>. </a:t>
            </a:r>
            <a:endParaRPr lang="ca-ES" sz="1200" dirty="0"/>
          </a:p>
        </p:txBody>
      </p:sp>
      <p:sp>
        <p:nvSpPr>
          <p:cNvPr id="7" name="Google Shape;175;g14b75e4c2d3_0_22">
            <a:extLst>
              <a:ext uri="{FF2B5EF4-FFF2-40B4-BE49-F238E27FC236}">
                <a16:creationId xmlns:a16="http://schemas.microsoft.com/office/drawing/2014/main" id="{2584B927-A165-49FC-6794-FA61CE13AADF}"/>
              </a:ext>
            </a:extLst>
          </p:cNvPr>
          <p:cNvSpPr txBox="1"/>
          <p:nvPr/>
        </p:nvSpPr>
        <p:spPr>
          <a:xfrm>
            <a:off x="585366" y="3468207"/>
            <a:ext cx="1045314" cy="369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 err="1"/>
              <a:t>Eixida</a:t>
            </a:r>
            <a:r>
              <a:rPr lang="pt-BR" sz="1200" dirty="0"/>
              <a:t> 6:49</a:t>
            </a:r>
            <a:endParaRPr lang="ca-ES" sz="1200" dirty="0"/>
          </a:p>
        </p:txBody>
      </p:sp>
      <p:sp>
        <p:nvSpPr>
          <p:cNvPr id="8" name="Google Shape;175;g14b75e4c2d3_0_22">
            <a:extLst>
              <a:ext uri="{FF2B5EF4-FFF2-40B4-BE49-F238E27FC236}">
                <a16:creationId xmlns:a16="http://schemas.microsoft.com/office/drawing/2014/main" id="{2EF6D992-CB77-CC57-2E7B-E1E73A3D3CBA}"/>
              </a:ext>
            </a:extLst>
          </p:cNvPr>
          <p:cNvSpPr txBox="1"/>
          <p:nvPr/>
        </p:nvSpPr>
        <p:spPr>
          <a:xfrm>
            <a:off x="1766466" y="3460587"/>
            <a:ext cx="1312014" cy="369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/>
              <a:t>Arribada 9:37</a:t>
            </a:r>
            <a:endParaRPr lang="ca-ES" sz="1200" dirty="0"/>
          </a:p>
        </p:txBody>
      </p:sp>
      <p:sp>
        <p:nvSpPr>
          <p:cNvPr id="11" name="Google Shape;175;g14b75e4c2d3_0_22">
            <a:extLst>
              <a:ext uri="{FF2B5EF4-FFF2-40B4-BE49-F238E27FC236}">
                <a16:creationId xmlns:a16="http://schemas.microsoft.com/office/drawing/2014/main" id="{3B37AF4F-ADF1-3F9C-29AB-326D924BA514}"/>
              </a:ext>
            </a:extLst>
          </p:cNvPr>
          <p:cNvSpPr txBox="1"/>
          <p:nvPr/>
        </p:nvSpPr>
        <p:spPr>
          <a:xfrm>
            <a:off x="1903626" y="9175587"/>
            <a:ext cx="1365354" cy="346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dirty="0"/>
              <a:t>Pagues </a:t>
            </a:r>
            <a:r>
              <a:rPr lang="pt-BR" sz="1050" dirty="0" err="1"/>
              <a:t>amb</a:t>
            </a:r>
            <a:r>
              <a:rPr lang="pt-BR" sz="1050" dirty="0"/>
              <a:t>:</a:t>
            </a:r>
            <a:endParaRPr lang="ca-ES" sz="1050" dirty="0"/>
          </a:p>
        </p:txBody>
      </p:sp>
      <p:sp>
        <p:nvSpPr>
          <p:cNvPr id="161" name="Google Shape;161;g14b75e4c2d3_0_22"/>
          <p:cNvSpPr/>
          <p:nvPr/>
        </p:nvSpPr>
        <p:spPr>
          <a:xfrm>
            <a:off x="15548" y="10293734"/>
            <a:ext cx="7559700" cy="393665"/>
          </a:xfrm>
          <a:prstGeom prst="rect">
            <a:avLst/>
          </a:prstGeom>
          <a:solidFill>
            <a:srgbClr val="009ED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C0C7DF-F650-4A43-8E77-A2F67BCD010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D830228A-D0C1-4B2A-9C70-C9C55A606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E8D977-7716-445C-B9AE-304A5E1AB8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6549</TotalTime>
  <Words>335</Words>
  <Application>Microsoft Office PowerPoint</Application>
  <PresentationFormat>Personalizado</PresentationFormat>
  <Paragraphs>33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 de Wit</dc:creator>
  <cp:lastModifiedBy>Cristobal Espinosa</cp:lastModifiedBy>
  <cp:revision>48</cp:revision>
  <dcterms:created xsi:type="dcterms:W3CDTF">2022-01-03T10:00:59Z</dcterms:created>
  <dcterms:modified xsi:type="dcterms:W3CDTF">2024-12-13T08:12:26Z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