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fgeronde rechthoek 113">
            <a:extLst>
              <a:ext uri="{FF2B5EF4-FFF2-40B4-BE49-F238E27FC236}">
                <a16:creationId xmlns:a16="http://schemas.microsoft.com/office/drawing/2014/main" id="{E5E9757E-DEE2-7C10-8BF3-571B4C0C2771}"/>
              </a:ext>
            </a:extLst>
          </p:cNvPr>
          <p:cNvSpPr/>
          <p:nvPr/>
        </p:nvSpPr>
        <p:spPr>
          <a:xfrm>
            <a:off x="2668541" y="5964036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3694EA60-72E2-4E8F-A237-16773258F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517" y="3938384"/>
            <a:ext cx="767763" cy="89159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407BAC7D-5B6D-9150-B148-B1415305C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9572" y="3939709"/>
            <a:ext cx="891153" cy="877852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C03A8C88-D75A-966E-55A1-26DAE3771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359" y="4175469"/>
            <a:ext cx="1242372" cy="698415"/>
          </a:xfrm>
          <a:prstGeom prst="rect">
            <a:avLst/>
          </a:prstGeom>
        </p:spPr>
      </p:pic>
      <p:sp>
        <p:nvSpPr>
          <p:cNvPr id="31" name="Afgeronde rechthoek 21">
            <a:extLst>
              <a:ext uri="{FF2B5EF4-FFF2-40B4-BE49-F238E27FC236}">
                <a16:creationId xmlns:a16="http://schemas.microsoft.com/office/drawing/2014/main" id="{E5B0957C-C200-8C8F-3240-3E002948C925}"/>
              </a:ext>
            </a:extLst>
          </p:cNvPr>
          <p:cNvSpPr/>
          <p:nvPr/>
        </p:nvSpPr>
        <p:spPr>
          <a:xfrm>
            <a:off x="4989125" y="4813089"/>
            <a:ext cx="1422549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" name="Afgeronde rechthoek 21">
            <a:extLst>
              <a:ext uri="{FF2B5EF4-FFF2-40B4-BE49-F238E27FC236}">
                <a16:creationId xmlns:a16="http://schemas.microsoft.com/office/drawing/2014/main" id="{AAFBA866-72C0-E60E-DA73-155772164864}"/>
              </a:ext>
            </a:extLst>
          </p:cNvPr>
          <p:cNvSpPr/>
          <p:nvPr/>
        </p:nvSpPr>
        <p:spPr>
          <a:xfrm>
            <a:off x="2904146" y="4813089"/>
            <a:ext cx="1422549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Afgeronde rechthoek 21">
            <a:extLst>
              <a:ext uri="{FF2B5EF4-FFF2-40B4-BE49-F238E27FC236}">
                <a16:creationId xmlns:a16="http://schemas.microsoft.com/office/drawing/2014/main" id="{95C17CA9-8DED-6144-169B-A21D03880E5F}"/>
              </a:ext>
            </a:extLst>
          </p:cNvPr>
          <p:cNvSpPr/>
          <p:nvPr/>
        </p:nvSpPr>
        <p:spPr>
          <a:xfrm>
            <a:off x="1788590" y="7322523"/>
            <a:ext cx="992972" cy="3038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9 5t.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3624517"/>
            <a:ext cx="6158196" cy="320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Escriu quin tipus d’angle són segons l’amplitud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42913" y="2059535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Dibuixa 2 rectes, 2 semirectes i 2 segments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98130" y="6896477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Classifica cada triangle pels angles i els costats (1 punt).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692809" y="5191227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Marca amb una creu les opcions correctes (1 punt).</a:t>
            </a:r>
          </a:p>
        </p:txBody>
      </p:sp>
      <p:sp>
        <p:nvSpPr>
          <p:cNvPr id="145" name="Ondertitel 2">
            <a:extLst>
              <a:ext uri="{FF2B5EF4-FFF2-40B4-BE49-F238E27FC236}">
                <a16:creationId xmlns:a16="http://schemas.microsoft.com/office/drawing/2014/main" id="{4840AF26-F404-9274-2C2D-5848C0CB2A89}"/>
              </a:ext>
            </a:extLst>
          </p:cNvPr>
          <p:cNvSpPr txBox="1">
            <a:spLocks/>
          </p:cNvSpPr>
          <p:nvPr/>
        </p:nvSpPr>
        <p:spPr>
          <a:xfrm>
            <a:off x="673595" y="8404626"/>
            <a:ext cx="5950848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Dibuixa 2 rectes perpendiculars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siguen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secants a una altra (1 punt).</a:t>
            </a:r>
          </a:p>
        </p:txBody>
      </p:sp>
      <p:sp>
        <p:nvSpPr>
          <p:cNvPr id="95" name="Afgeronde rechthoek 21">
            <a:extLst>
              <a:ext uri="{FF2B5EF4-FFF2-40B4-BE49-F238E27FC236}">
                <a16:creationId xmlns:a16="http://schemas.microsoft.com/office/drawing/2014/main" id="{BB969E7B-56B6-9D00-3B7B-4A399B17A39C}"/>
              </a:ext>
            </a:extLst>
          </p:cNvPr>
          <p:cNvSpPr/>
          <p:nvPr/>
        </p:nvSpPr>
        <p:spPr>
          <a:xfrm>
            <a:off x="819167" y="4789303"/>
            <a:ext cx="1422549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17" name="CuadroTexto 216">
            <a:extLst>
              <a:ext uri="{FF2B5EF4-FFF2-40B4-BE49-F238E27FC236}">
                <a16:creationId xmlns:a16="http://schemas.microsoft.com/office/drawing/2014/main" id="{59D3D174-72B8-A997-A55D-50924A22A128}"/>
              </a:ext>
            </a:extLst>
          </p:cNvPr>
          <p:cNvSpPr txBox="1"/>
          <p:nvPr/>
        </p:nvSpPr>
        <p:spPr>
          <a:xfrm>
            <a:off x="2892237" y="5552116"/>
            <a:ext cx="23419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El triangle té 2 angles rectes.</a:t>
            </a:r>
          </a:p>
        </p:txBody>
      </p:sp>
      <p:sp>
        <p:nvSpPr>
          <p:cNvPr id="41" name="Afgeronde rechthoek 113">
            <a:extLst>
              <a:ext uri="{FF2B5EF4-FFF2-40B4-BE49-F238E27FC236}">
                <a16:creationId xmlns:a16="http://schemas.microsoft.com/office/drawing/2014/main" id="{8086767C-5AC1-AAAB-CE6D-FC73AF05DEBA}"/>
              </a:ext>
            </a:extLst>
          </p:cNvPr>
          <p:cNvSpPr/>
          <p:nvPr/>
        </p:nvSpPr>
        <p:spPr>
          <a:xfrm>
            <a:off x="2668541" y="5612926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4E0E966-3528-05A1-7AD3-945ACECC6641}"/>
              </a:ext>
            </a:extLst>
          </p:cNvPr>
          <p:cNvSpPr/>
          <p:nvPr/>
        </p:nvSpPr>
        <p:spPr>
          <a:xfrm>
            <a:off x="799724" y="2369889"/>
            <a:ext cx="5723295" cy="1008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E6FA1B4-4DF4-2F08-9809-63B061412B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239" y="5571756"/>
            <a:ext cx="1070237" cy="830356"/>
          </a:xfrm>
          <a:prstGeom prst="rect">
            <a:avLst/>
          </a:prstGeom>
        </p:spPr>
      </p:pic>
      <p:sp>
        <p:nvSpPr>
          <p:cNvPr id="38" name="Afgeronde rechthoek 113">
            <a:extLst>
              <a:ext uri="{FF2B5EF4-FFF2-40B4-BE49-F238E27FC236}">
                <a16:creationId xmlns:a16="http://schemas.microsoft.com/office/drawing/2014/main" id="{4FA50E99-22AD-BABA-CCFB-C80D4A175CA6}"/>
              </a:ext>
            </a:extLst>
          </p:cNvPr>
          <p:cNvSpPr/>
          <p:nvPr/>
        </p:nvSpPr>
        <p:spPr>
          <a:xfrm>
            <a:off x="2668541" y="6349285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B6E6C48F-3448-8459-FF57-811FDAD3A7F2}"/>
              </a:ext>
            </a:extLst>
          </p:cNvPr>
          <p:cNvSpPr txBox="1"/>
          <p:nvPr/>
        </p:nvSpPr>
        <p:spPr>
          <a:xfrm>
            <a:off x="2876403" y="5921309"/>
            <a:ext cx="24048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El triangle té 2 angles aguts.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078BDD0-7DF0-3D36-69BF-3B075050C3DA}"/>
              </a:ext>
            </a:extLst>
          </p:cNvPr>
          <p:cNvSpPr txBox="1"/>
          <p:nvPr/>
        </p:nvSpPr>
        <p:spPr>
          <a:xfrm>
            <a:off x="2876403" y="6283426"/>
            <a:ext cx="22201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El triangle té 1 angle recte.</a:t>
            </a:r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22155183-E7F5-6339-72B7-C0B1F0EC99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588" y="7241145"/>
            <a:ext cx="779023" cy="767733"/>
          </a:xfrm>
          <a:prstGeom prst="rect">
            <a:avLst/>
          </a:prstGeom>
        </p:spPr>
      </p:pic>
      <p:sp>
        <p:nvSpPr>
          <p:cNvPr id="45" name="Afgeronde rechthoek 21">
            <a:extLst>
              <a:ext uri="{FF2B5EF4-FFF2-40B4-BE49-F238E27FC236}">
                <a16:creationId xmlns:a16="http://schemas.microsoft.com/office/drawing/2014/main" id="{3A7B7AD6-2859-E469-BB24-E625F5FCFBA1}"/>
              </a:ext>
            </a:extLst>
          </p:cNvPr>
          <p:cNvSpPr/>
          <p:nvPr/>
        </p:nvSpPr>
        <p:spPr>
          <a:xfrm>
            <a:off x="1789515" y="7729827"/>
            <a:ext cx="992972" cy="3038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C195AA15-1F7C-3550-AF72-6636AE6B12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464" y="7268104"/>
            <a:ext cx="1179869" cy="832046"/>
          </a:xfrm>
          <a:prstGeom prst="rect">
            <a:avLst/>
          </a:prstGeom>
        </p:spPr>
      </p:pic>
      <p:sp>
        <p:nvSpPr>
          <p:cNvPr id="49" name="Afgeronde rechthoek 21">
            <a:extLst>
              <a:ext uri="{FF2B5EF4-FFF2-40B4-BE49-F238E27FC236}">
                <a16:creationId xmlns:a16="http://schemas.microsoft.com/office/drawing/2014/main" id="{889A1D33-1CA7-1B55-B83F-23C5D1DB2090}"/>
              </a:ext>
            </a:extLst>
          </p:cNvPr>
          <p:cNvSpPr/>
          <p:nvPr/>
        </p:nvSpPr>
        <p:spPr>
          <a:xfrm>
            <a:off x="4697208" y="7317206"/>
            <a:ext cx="992972" cy="3038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4" name="Afgeronde rechthoek 21">
            <a:extLst>
              <a:ext uri="{FF2B5EF4-FFF2-40B4-BE49-F238E27FC236}">
                <a16:creationId xmlns:a16="http://schemas.microsoft.com/office/drawing/2014/main" id="{D72CF15E-3623-A640-881A-0D34A8031C98}"/>
              </a:ext>
            </a:extLst>
          </p:cNvPr>
          <p:cNvSpPr/>
          <p:nvPr/>
        </p:nvSpPr>
        <p:spPr>
          <a:xfrm>
            <a:off x="4698133" y="7724510"/>
            <a:ext cx="992972" cy="3038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E22B52C-45F0-C35F-D3C5-79B2C7A9A9FF}"/>
              </a:ext>
            </a:extLst>
          </p:cNvPr>
          <p:cNvSpPr/>
          <p:nvPr/>
        </p:nvSpPr>
        <p:spPr>
          <a:xfrm>
            <a:off x="740976" y="8795531"/>
            <a:ext cx="5723295" cy="1008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fgeronde rechthoek 113">
            <a:extLst>
              <a:ext uri="{FF2B5EF4-FFF2-40B4-BE49-F238E27FC236}">
                <a16:creationId xmlns:a16="http://schemas.microsoft.com/office/drawing/2014/main" id="{928BD60A-D22E-FE9C-2DBD-C7D5F415851C}"/>
              </a:ext>
            </a:extLst>
          </p:cNvPr>
          <p:cNvSpPr/>
          <p:nvPr/>
        </p:nvSpPr>
        <p:spPr>
          <a:xfrm>
            <a:off x="2426415" y="2662905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2E2BCDE9-D980-01B9-0E27-C6C5CC27F232}"/>
              </a:ext>
            </a:extLst>
          </p:cNvPr>
          <p:cNvSpPr/>
          <p:nvPr/>
        </p:nvSpPr>
        <p:spPr>
          <a:xfrm>
            <a:off x="857764" y="8489574"/>
            <a:ext cx="5356906" cy="1052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709244" y="6906349"/>
            <a:ext cx="6158196" cy="338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Encercla els quadrilàters no paral·lelograms (1 punt).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677369" y="8078451"/>
            <a:ext cx="5572137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Dibuixa 2 paral·lelograms i 1 no paral·lelogram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707259" y="3240613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Acaba de dibuixar la palometa des de l’eix de simetria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22624" y="5220710"/>
            <a:ext cx="6158196" cy="298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Traça els eixos de simetria d’esta figura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9 5t.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50FFE0B-534D-23AE-1EE6-3F3DEC4BB54C}"/>
              </a:ext>
            </a:extLst>
          </p:cNvPr>
          <p:cNvSpPr txBox="1">
            <a:spLocks/>
          </p:cNvSpPr>
          <p:nvPr/>
        </p:nvSpPr>
        <p:spPr>
          <a:xfrm>
            <a:off x="706571" y="2110044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Selecciona la figura o les figures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tinguen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2 parells de costats paral·lels i </a:t>
            </a:r>
            <a:b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 angles rectes (1 punt).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0C2E456-1CA2-DC09-1078-2A425BE4A77C}"/>
              </a:ext>
            </a:extLst>
          </p:cNvPr>
          <p:cNvSpPr txBox="1"/>
          <p:nvPr/>
        </p:nvSpPr>
        <p:spPr>
          <a:xfrm>
            <a:off x="1146300" y="2583224"/>
            <a:ext cx="761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Triangle</a:t>
            </a:r>
          </a:p>
        </p:txBody>
      </p:sp>
      <p:sp>
        <p:nvSpPr>
          <p:cNvPr id="5" name="Afgeronde rechthoek 113">
            <a:extLst>
              <a:ext uri="{FF2B5EF4-FFF2-40B4-BE49-F238E27FC236}">
                <a16:creationId xmlns:a16="http://schemas.microsoft.com/office/drawing/2014/main" id="{E1095C60-6E2D-661E-2C53-51689A523BAD}"/>
              </a:ext>
            </a:extLst>
          </p:cNvPr>
          <p:cNvSpPr/>
          <p:nvPr/>
        </p:nvSpPr>
        <p:spPr>
          <a:xfrm>
            <a:off x="922604" y="264403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7FADEB-35BB-710A-E8FD-4D21E01F85B0}"/>
              </a:ext>
            </a:extLst>
          </p:cNvPr>
          <p:cNvSpPr txBox="1"/>
          <p:nvPr/>
        </p:nvSpPr>
        <p:spPr>
          <a:xfrm>
            <a:off x="2615463" y="2589016"/>
            <a:ext cx="880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Rectangle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2C9E549-B5CE-14FF-AF28-D28A90624540}"/>
              </a:ext>
            </a:extLst>
          </p:cNvPr>
          <p:cNvSpPr txBox="1"/>
          <p:nvPr/>
        </p:nvSpPr>
        <p:spPr>
          <a:xfrm>
            <a:off x="4112369" y="2576914"/>
            <a:ext cx="7858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Quadrat</a:t>
            </a:r>
          </a:p>
        </p:txBody>
      </p:sp>
      <p:sp>
        <p:nvSpPr>
          <p:cNvPr id="36" name="Afgeronde rechthoek 113">
            <a:extLst>
              <a:ext uri="{FF2B5EF4-FFF2-40B4-BE49-F238E27FC236}">
                <a16:creationId xmlns:a16="http://schemas.microsoft.com/office/drawing/2014/main" id="{CD5E016F-489D-D761-10C6-C2A85A9D65A9}"/>
              </a:ext>
            </a:extLst>
          </p:cNvPr>
          <p:cNvSpPr/>
          <p:nvPr/>
        </p:nvSpPr>
        <p:spPr>
          <a:xfrm>
            <a:off x="3888673" y="263772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9ED84B2-56D3-D9A5-B15A-FF42AF41B7A4}"/>
              </a:ext>
            </a:extLst>
          </p:cNvPr>
          <p:cNvSpPr txBox="1"/>
          <p:nvPr/>
        </p:nvSpPr>
        <p:spPr>
          <a:xfrm>
            <a:off x="5500885" y="2576914"/>
            <a:ext cx="713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Trapezi</a:t>
            </a:r>
          </a:p>
        </p:txBody>
      </p:sp>
      <p:sp>
        <p:nvSpPr>
          <p:cNvPr id="38" name="Afgeronde rechthoek 113">
            <a:extLst>
              <a:ext uri="{FF2B5EF4-FFF2-40B4-BE49-F238E27FC236}">
                <a16:creationId xmlns:a16="http://schemas.microsoft.com/office/drawing/2014/main" id="{49415516-2471-2829-8119-B4A14A415F18}"/>
              </a:ext>
            </a:extLst>
          </p:cNvPr>
          <p:cNvSpPr/>
          <p:nvPr/>
        </p:nvSpPr>
        <p:spPr>
          <a:xfrm>
            <a:off x="5277189" y="263772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DC7EB6E1-394A-BB7D-05CE-67D472A16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537" y="3499468"/>
            <a:ext cx="1665228" cy="1453290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26B3F238-A369-5789-2CFD-BF6FE05E75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23" y="5460042"/>
            <a:ext cx="1023080" cy="1076670"/>
          </a:xfrm>
          <a:prstGeom prst="rect">
            <a:avLst/>
          </a:prstGeom>
        </p:spPr>
      </p:pic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C3FED4EE-EB83-44E2-FAC3-5CF64F1A93D9}"/>
              </a:ext>
            </a:extLst>
          </p:cNvPr>
          <p:cNvCxnSpPr>
            <a:cxnSpLocks/>
          </p:cNvCxnSpPr>
          <p:nvPr/>
        </p:nvCxnSpPr>
        <p:spPr>
          <a:xfrm flipV="1">
            <a:off x="628560" y="5986394"/>
            <a:ext cx="1344276" cy="7412"/>
          </a:xfrm>
          <a:prstGeom prst="line">
            <a:avLst/>
          </a:prstGeom>
          <a:ln>
            <a:solidFill>
              <a:srgbClr val="FF33C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AE17BCF6-A220-87D6-862E-583B8F195218}"/>
              </a:ext>
            </a:extLst>
          </p:cNvPr>
          <p:cNvCxnSpPr>
            <a:cxnSpLocks/>
          </p:cNvCxnSpPr>
          <p:nvPr/>
        </p:nvCxnSpPr>
        <p:spPr>
          <a:xfrm>
            <a:off x="1020580" y="5421673"/>
            <a:ext cx="580316" cy="1244308"/>
          </a:xfrm>
          <a:prstGeom prst="line">
            <a:avLst/>
          </a:prstGeom>
          <a:ln>
            <a:solidFill>
              <a:srgbClr val="FF33C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24EB44CC-EF79-3D1B-6E1F-C2C4C9D5799A}"/>
              </a:ext>
            </a:extLst>
          </p:cNvPr>
          <p:cNvCxnSpPr>
            <a:cxnSpLocks/>
          </p:cNvCxnSpPr>
          <p:nvPr/>
        </p:nvCxnSpPr>
        <p:spPr>
          <a:xfrm flipH="1">
            <a:off x="985471" y="5438095"/>
            <a:ext cx="609542" cy="1201138"/>
          </a:xfrm>
          <a:prstGeom prst="line">
            <a:avLst/>
          </a:prstGeom>
          <a:ln>
            <a:solidFill>
              <a:srgbClr val="FF33C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0FC6E870-B863-5474-82EE-CAAE64CA801B}"/>
              </a:ext>
            </a:extLst>
          </p:cNvPr>
          <p:cNvCxnSpPr>
            <a:cxnSpLocks/>
          </p:cNvCxnSpPr>
          <p:nvPr/>
        </p:nvCxnSpPr>
        <p:spPr>
          <a:xfrm>
            <a:off x="1313102" y="5353178"/>
            <a:ext cx="0" cy="1348401"/>
          </a:xfrm>
          <a:prstGeom prst="line">
            <a:avLst/>
          </a:prstGeom>
          <a:ln>
            <a:solidFill>
              <a:srgbClr val="FF33C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4B19F6E5-39F7-8421-4F72-6CE687EAF5C4}"/>
              </a:ext>
            </a:extLst>
          </p:cNvPr>
          <p:cNvCxnSpPr>
            <a:cxnSpLocks/>
          </p:cNvCxnSpPr>
          <p:nvPr/>
        </p:nvCxnSpPr>
        <p:spPr>
          <a:xfrm>
            <a:off x="776080" y="5657822"/>
            <a:ext cx="1087792" cy="763622"/>
          </a:xfrm>
          <a:prstGeom prst="line">
            <a:avLst/>
          </a:prstGeom>
          <a:ln>
            <a:solidFill>
              <a:srgbClr val="FF33C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cto 68">
            <a:extLst>
              <a:ext uri="{FF2B5EF4-FFF2-40B4-BE49-F238E27FC236}">
                <a16:creationId xmlns:a16="http://schemas.microsoft.com/office/drawing/2014/main" id="{0B61EE90-F2E8-438B-B968-94905F5904C8}"/>
              </a:ext>
            </a:extLst>
          </p:cNvPr>
          <p:cNvCxnSpPr>
            <a:cxnSpLocks/>
          </p:cNvCxnSpPr>
          <p:nvPr/>
        </p:nvCxnSpPr>
        <p:spPr>
          <a:xfrm flipH="1">
            <a:off x="707259" y="5692443"/>
            <a:ext cx="1090892" cy="686655"/>
          </a:xfrm>
          <a:prstGeom prst="line">
            <a:avLst/>
          </a:prstGeom>
          <a:ln>
            <a:solidFill>
              <a:srgbClr val="FF33C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Imagen 78">
            <a:extLst>
              <a:ext uri="{FF2B5EF4-FFF2-40B4-BE49-F238E27FC236}">
                <a16:creationId xmlns:a16="http://schemas.microsoft.com/office/drawing/2014/main" id="{45D95896-2CE1-ADD6-8648-405D88F89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764" y="7394433"/>
            <a:ext cx="669442" cy="528507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89D045BD-8582-E9FA-01C9-194A35DB0C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1987" y="7334191"/>
            <a:ext cx="858250" cy="654191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5DEA3B64-4584-7143-69F2-34C136603D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6992" y="7228839"/>
            <a:ext cx="704386" cy="744637"/>
          </a:xfrm>
          <a:prstGeom prst="rect">
            <a:avLst/>
          </a:prstGeom>
        </p:spPr>
      </p:pic>
      <p:pic>
        <p:nvPicPr>
          <p:cNvPr id="82" name="Imagen 81">
            <a:extLst>
              <a:ext uri="{FF2B5EF4-FFF2-40B4-BE49-F238E27FC236}">
                <a16:creationId xmlns:a16="http://schemas.microsoft.com/office/drawing/2014/main" id="{918A7885-1CD8-3C6B-FC7C-0FED4D1F92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1722" y="7304736"/>
            <a:ext cx="675472" cy="61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8FC1F20-ABBB-49DA-81D5-B8691A3937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7591</TotalTime>
  <Words>215</Words>
  <Application>Microsoft Office PowerPoint</Application>
  <PresentationFormat>Personalizado</PresentationFormat>
  <Paragraphs>25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136</cp:revision>
  <dcterms:created xsi:type="dcterms:W3CDTF">2022-01-03T10:00:59Z</dcterms:created>
  <dcterms:modified xsi:type="dcterms:W3CDTF">2024-12-15T08:59:44Z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