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70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3F9"/>
    <a:srgbClr val="E9EBF5"/>
    <a:srgbClr val="E7F5FA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84A46-3DA6-468E-BAE5-362FFBC2E2E1}" v="55" dt="2022-08-01T09:03:28.770"/>
    <p1510:client id="{3373FEDC-A7B9-3860-9F07-B334BC09AD99}" v="4" dt="2023-11-29T07:02:06.857"/>
    <p1510:client id="{46404793-356D-B2FC-A7A5-B4C84AB27190}" v="4" dt="2023-10-16T10:26:10.797"/>
    <p1510:client id="{B54EE7D1-F37F-A99A-BC37-C409B3703249}" v="22" dt="2022-07-29T13:21:13.648"/>
    <p1510:client id="{CEA27627-F23A-FBA3-A745-96A15C6E4268}" v="14" dt="2022-08-29T06:58:55.5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5" d="100"/>
          <a:sy n="105" d="100"/>
        </p:scale>
        <p:origin x="972" y="114"/>
      </p:cViewPr>
      <p:guideLst>
        <p:guide orient="horz" pos="527"/>
        <p:guide pos="20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CEA27627-F23A-FBA3-A745-96A15C6E4268}"/>
    <pc:docChg chg="modSld">
      <pc:chgData name="Viviana Saavedra" userId="S::viviana.saavedra@snappet.org::aa95fd6c-3033-4ac3-a8a2-8731ac2a924c" providerId="AD" clId="Web-{CEA27627-F23A-FBA3-A745-96A15C6E4268}" dt="2022-08-29T06:58:51.835" v="8"/>
      <pc:docMkLst>
        <pc:docMk/>
      </pc:docMkLst>
      <pc:sldChg chg="modSp">
        <pc:chgData name="Viviana Saavedra" userId="S::viviana.saavedra@snappet.org::aa95fd6c-3033-4ac3-a8a2-8731ac2a924c" providerId="AD" clId="Web-{CEA27627-F23A-FBA3-A745-96A15C6E4268}" dt="2022-08-29T06:58:51.835" v="8"/>
        <pc:sldMkLst>
          <pc:docMk/>
          <pc:sldMk cId="3196971791" sldId="270"/>
        </pc:sldMkLst>
        <pc:graphicFrameChg chg="mod modGraphic">
          <ac:chgData name="Viviana Saavedra" userId="S::viviana.saavedra@snappet.org::aa95fd6c-3033-4ac3-a8a2-8731ac2a924c" providerId="AD" clId="Web-{CEA27627-F23A-FBA3-A745-96A15C6E4268}" dt="2022-08-29T06:58:51.835" v="8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00784A46-3DA6-468E-BAE5-362FFBC2E2E1}"/>
    <pc:docChg chg="modSld">
      <pc:chgData name="Viviana Saavedra" userId="S::viviana.saavedra@snappet.org::aa95fd6c-3033-4ac3-a8a2-8731ac2a924c" providerId="AD" clId="Web-{00784A46-3DA6-468E-BAE5-362FFBC2E2E1}" dt="2022-08-01T09:03:28.114" v="50"/>
      <pc:docMkLst>
        <pc:docMk/>
      </pc:docMkLst>
      <pc:sldChg chg="modSp">
        <pc:chgData name="Viviana Saavedra" userId="S::viviana.saavedra@snappet.org::aa95fd6c-3033-4ac3-a8a2-8731ac2a924c" providerId="AD" clId="Web-{00784A46-3DA6-468E-BAE5-362FFBC2E2E1}" dt="2022-08-01T09:03:28.114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00784A46-3DA6-468E-BAE5-362FFBC2E2E1}" dt="2022-08-01T09:03:28.114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3373FEDC-A7B9-3860-9F07-B334BC09AD99}"/>
    <pc:docChg chg="modSld">
      <pc:chgData name="Maria Del Mar Mañas Martinez" userId="S::maria.manas@snappet.org::67f3acc2-0360-426e-ba56-ef4e224d080b" providerId="AD" clId="Web-{3373FEDC-A7B9-3860-9F07-B334BC09AD99}" dt="2023-11-29T06:59:07.806" v="1"/>
      <pc:docMkLst>
        <pc:docMk/>
      </pc:docMkLst>
      <pc:sldChg chg="modSp">
        <pc:chgData name="Maria Del Mar Mañas Martinez" userId="S::maria.manas@snappet.org::67f3acc2-0360-426e-ba56-ef4e224d080b" providerId="AD" clId="Web-{3373FEDC-A7B9-3860-9F07-B334BC09AD99}" dt="2023-11-29T06:59:07.806" v="1"/>
        <pc:sldMkLst>
          <pc:docMk/>
          <pc:sldMk cId="3196971791" sldId="270"/>
        </pc:sldMkLst>
        <pc:graphicFrameChg chg="mod modGraphic">
          <ac:chgData name="Maria Del Mar Mañas Martinez" userId="S::maria.manas@snappet.org::67f3acc2-0360-426e-ba56-ef4e224d080b" providerId="AD" clId="Web-{3373FEDC-A7B9-3860-9F07-B334BC09AD99}" dt="2023-11-29T06:59:07.806" v="1"/>
          <ac:graphicFrameMkLst>
            <pc:docMk/>
            <pc:sldMk cId="3196971791" sldId="270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B54EE7D1-F37F-A99A-BC37-C409B3703249}"/>
    <pc:docChg chg="modSld">
      <pc:chgData name="Maria Del Mar Mañas Martinez" userId="S::maria.manas@snappet.org::67f3acc2-0360-426e-ba56-ef4e224d080b" providerId="AD" clId="Web-{B54EE7D1-F37F-A99A-BC37-C409B3703249}" dt="2022-07-29T13:21:13.648" v="21"/>
      <pc:docMkLst>
        <pc:docMk/>
      </pc:docMkLst>
      <pc:sldChg chg="modSp">
        <pc:chgData name="Maria Del Mar Mañas Martinez" userId="S::maria.manas@snappet.org::67f3acc2-0360-426e-ba56-ef4e224d080b" providerId="AD" clId="Web-{B54EE7D1-F37F-A99A-BC37-C409B3703249}" dt="2022-07-29T13:21:13.648" v="21"/>
        <pc:sldMkLst>
          <pc:docMk/>
          <pc:sldMk cId="1333967645" sldId="259"/>
        </pc:sldMkLst>
        <pc:graphicFrameChg chg="mod modGraphic">
          <ac:chgData name="Maria Del Mar Mañas Martinez" userId="S::maria.manas@snappet.org::67f3acc2-0360-426e-ba56-ef4e224d080b" providerId="AD" clId="Web-{B54EE7D1-F37F-A99A-BC37-C409B3703249}" dt="2022-07-29T13:21:13.648" v="21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46404793-356D-B2FC-A7A5-B4C84AB27190}"/>
    <pc:docChg chg="modSld">
      <pc:chgData name="Maria Del Mar Mañas Martinez" userId="S::maria.manas@snappet.org::67f3acc2-0360-426e-ba56-ef4e224d080b" providerId="AD" clId="Web-{46404793-356D-B2FC-A7A5-B4C84AB27190}" dt="2023-10-16T10:26:10.797" v="3"/>
      <pc:docMkLst>
        <pc:docMk/>
      </pc:docMkLst>
      <pc:sldChg chg="addSp delSp modSp">
        <pc:chgData name="Maria Del Mar Mañas Martinez" userId="S::maria.manas@snappet.org::67f3acc2-0360-426e-ba56-ef4e224d080b" providerId="AD" clId="Web-{46404793-356D-B2FC-A7A5-B4C84AB27190}" dt="2023-10-16T10:26:10.797" v="3"/>
        <pc:sldMkLst>
          <pc:docMk/>
          <pc:sldMk cId="3196971791" sldId="270"/>
        </pc:sldMkLst>
        <pc:graphicFrameChg chg="add del mod modGraphic">
          <ac:chgData name="Maria Del Mar Mañas Martinez" userId="S::maria.manas@snappet.org::67f3acc2-0360-426e-ba56-ef4e224d080b" providerId="AD" clId="Web-{46404793-356D-B2FC-A7A5-B4C84AB27190}" dt="2023-10-16T10:26:10.797" v="3"/>
          <ac:graphicFrameMkLst>
            <pc:docMk/>
            <pc:sldMk cId="3196971791" sldId="270"/>
            <ac:graphicFrameMk id="3" creationId="{3680CF2A-EB83-8BAF-FF55-AC91FF97F6D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9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58669"/>
            <a:ext cx="10161270" cy="554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8 lecciones digitales y en papel, que tienen como propósito desarrollar habilidades y modos de pensar basados en la comprensión, la representación y el uso flexible de los números.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de los números.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digital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8 lecciones curriculares tanto en digital como en papel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Ejercicios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 (solo en digital)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 de unidades (solo en digital)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pt-BR" sz="1100" dirty="0"/>
              <a:t>1 cinta métrica (1 metro), </a:t>
            </a:r>
            <a:r>
              <a:rPr lang="es-ES" sz="1100" dirty="0"/>
              <a:t>15 bloques de base 10 y 1 tabla de valor posicional, 40 contadores, una bolsa con artículos, dinero ficticio (billetes de 10 € y monedas de 1 €) o contadores, 1 juego de tarjetas numéricas y contadores y un</a:t>
            </a:r>
            <a:r>
              <a:rPr lang="pt-BR" sz="1100" dirty="0"/>
              <a:t> </a:t>
            </a:r>
            <a:r>
              <a:rPr lang="es-ES" sz="1100" dirty="0"/>
              <a:t>ábaco.</a:t>
            </a:r>
          </a:p>
          <a:p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 (solo en digital).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Actividades resueltas (en papel y en digital).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Evaluación </a:t>
            </a: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competencial trimestral (solo en digital).</a:t>
            </a:r>
            <a:endParaRPr lang="es-E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762983" y="431883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1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475369"/>
              </p:ext>
            </p:extLst>
          </p:nvPr>
        </p:nvGraphicFramePr>
        <p:xfrm>
          <a:off x="1139289" y="1325697"/>
          <a:ext cx="9542032" cy="480721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24611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327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4902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25716"/>
                  </a:ext>
                </a:extLst>
              </a:tr>
              <a:tr h="574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 de evaluación de la Ley</a:t>
                      </a:r>
                    </a:p>
                    <a:p>
                      <a:pPr algn="l"/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7793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55312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46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Unidad papel completa imprimible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34714" y="3205352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51238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35317" y="345207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34713" y="189669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650414" y="2132755"/>
            <a:ext cx="461665" cy="115089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650413" y="4295099"/>
            <a:ext cx="461665" cy="6200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Papel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1DCB286-2204-7CE7-5ED3-0150C1DD0B89}"/>
              </a:ext>
            </a:extLst>
          </p:cNvPr>
          <p:cNvSpPr/>
          <p:nvPr/>
        </p:nvSpPr>
        <p:spPr>
          <a:xfrm>
            <a:off x="7333265" y="4246641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13552C-E09D-20B5-6C18-A08C95E9A0FF}"/>
              </a:ext>
            </a:extLst>
          </p:cNvPr>
          <p:cNvSpPr txBox="1"/>
          <p:nvPr/>
        </p:nvSpPr>
        <p:spPr>
          <a:xfrm>
            <a:off x="7333265" y="4060133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BD833229-4350-1A7F-3B16-81AAC4CDD3AE}"/>
              </a:ext>
            </a:extLst>
          </p:cNvPr>
          <p:cNvSpPr/>
          <p:nvPr/>
        </p:nvSpPr>
        <p:spPr>
          <a:xfrm>
            <a:off x="3647689" y="2669566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1267325-1255-4883-8B74-1C316EA00E01}"/>
              </a:ext>
            </a:extLst>
          </p:cNvPr>
          <p:cNvSpPr/>
          <p:nvPr/>
        </p:nvSpPr>
        <p:spPr>
          <a:xfrm>
            <a:off x="3647689" y="430153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BA3ED33B-A969-7BDF-9976-FEB5F0AAAAA9}"/>
              </a:ext>
            </a:extLst>
          </p:cNvPr>
          <p:cNvSpPr/>
          <p:nvPr/>
        </p:nvSpPr>
        <p:spPr>
          <a:xfrm>
            <a:off x="3634712" y="492354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FADF771-B46E-E3E5-5381-2D685E137CEC}"/>
              </a:ext>
            </a:extLst>
          </p:cNvPr>
          <p:cNvSpPr/>
          <p:nvPr/>
        </p:nvSpPr>
        <p:spPr>
          <a:xfrm>
            <a:off x="7333265" y="4986757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D70A6C-2567-B022-47BC-E73FB4935B42}"/>
              </a:ext>
            </a:extLst>
          </p:cNvPr>
          <p:cNvSpPr txBox="1"/>
          <p:nvPr/>
        </p:nvSpPr>
        <p:spPr>
          <a:xfrm>
            <a:off x="7333265" y="480024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77A5A9-BBF7-364C-037E-EA618380D15B}"/>
              </a:ext>
            </a:extLst>
          </p:cNvPr>
          <p:cNvSpPr txBox="1"/>
          <p:nvPr/>
        </p:nvSpPr>
        <p:spPr>
          <a:xfrm>
            <a:off x="650414" y="5383389"/>
            <a:ext cx="461665" cy="5329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75960"/>
              </p:ext>
            </p:extLst>
          </p:nvPr>
        </p:nvGraphicFramePr>
        <p:xfrm>
          <a:off x="613764" y="1084464"/>
          <a:ext cx="10721961" cy="2845807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949934"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Conteo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1.1.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variadas de conteo, ascendente y descendente, y recuento sistemático en situaciones de la vida cotidiana en cantidades hasta el 999, siguiendo distintos criterios: de 2 en 2, de 3 en 3, de 5 en 5, de 10 en 10… Elaboración de tablas. Establecimiento de un criterio.</a:t>
                      </a:r>
                      <a:endParaRPr lang="es-E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119467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kern="12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2.1. 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Estimaciones razonadas de cantidades en contextos de resolución de problemas, utilizando el redondeo. Uso de la calculadora.</a:t>
                      </a:r>
                      <a:b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2.2.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Lectura,  representación  (incluida  la  recta  numérica  y  con  materiales manipulativos), composición, descomposición y recomposición de números naturales hasta 999.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225899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4.2.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Números naturales en contextos de la vida cotidiana: comparación y ordenación.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910110"/>
              </p:ext>
            </p:extLst>
          </p:nvPr>
        </p:nvGraphicFramePr>
        <p:xfrm>
          <a:off x="704168" y="813067"/>
          <a:ext cx="10783664" cy="3835463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 1.</a:t>
                      </a:r>
                      <a:r>
                        <a:rPr lang="es-ES" sz="9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80584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Proporcionar ejemplos de representaciones de situaciones problematizadas sencillas, con recursos manipulativos y gráficos que ayuden en la resolución de un problema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1122218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3.1 Realizar conjeturas matemáticas sencillas, investigando patrones, propiedades y relaciones de forma guiada.</a:t>
                      </a:r>
                    </a:p>
                    <a:p>
                      <a:endParaRPr lang="es-E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099209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5.2 Reconocer las matemáticas presentes en la vida cotidiana y en otras áreas, estableciendo conexiones sencillas entre ellas.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283329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6.1. Reconocer lenguaje matemático sencillo presente en la vida cotidiana, adquiriendo vocabulario específico básico.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566028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181931"/>
              </p:ext>
            </p:extLst>
          </p:nvPr>
        </p:nvGraphicFramePr>
        <p:xfrm>
          <a:off x="348343" y="845177"/>
          <a:ext cx="10315698" cy="45198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08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64517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50784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Aproximar a la decena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37. Aproximar a la decena números hasta 100.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Números ordinales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117. Contar con números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ordinales hasta 20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1. Conteo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964. 6.1. Reconocer e interpretar lenguaje matemático presente en</a:t>
                      </a:r>
                      <a:r>
                        <a:rPr lang="es-ES" sz="9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vida cotidiana</a:t>
                      </a: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900" b="0" i="0" noProof="0" dirty="0"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1.3</a:t>
                      </a:r>
                      <a:endParaRPr lang="es-ES" sz="900" b="1" strike="sngStrike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Decenas y unidades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142. Entender el concepto de decena y unidades.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número 100.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centena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31. Entender el concepto de centena.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958. 3.1. Analizar conjeturas matemáticas investigando patrones y relaciones de forma guiada.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019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1.5</a:t>
                      </a:r>
                    </a:p>
                  </a:txBody>
                  <a:tcPr marL="6349" marR="6349" marT="6349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Componer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descomponer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32. Componer y descomponer números hasta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100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20940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  <a:endParaRPr lang="es-ES" sz="1000" b="1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7108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919860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10-13 sesiones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489574"/>
              </p:ext>
            </p:extLst>
          </p:nvPr>
        </p:nvGraphicFramePr>
        <p:xfrm>
          <a:off x="333829" y="859693"/>
          <a:ext cx="10319656" cy="25928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916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870198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40228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899886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251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79828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hasta 100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930. Utilizar símbolos para comparar números hasta 100.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551892276"/>
                  </a:ext>
                </a:extLst>
              </a:tr>
              <a:tr h="29122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356062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hasta 100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 </a:t>
                      </a: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ordenar números hasta 100 utilizando los símbolos &gt; y &lt;.</a:t>
                      </a:r>
                      <a:endParaRPr lang="es-ES" dirty="0"/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4.2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983584206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963. 5.2. 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Reconocer y utilizar conexiones entre las diferentes ideas matemáticas, así como identificar las matemáticas implicadas en otras áreas …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51196"/>
                  </a:ext>
                </a:extLst>
              </a:tr>
              <a:tr h="38614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strike="noStrike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Números del 100 al 199</a:t>
                      </a:r>
                    </a:p>
                  </a:txBody>
                  <a:tcPr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Ejercicios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931. Componer y descomponer números hasta 199.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83" marR="2583" marT="25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46415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sz="9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954. 1.2. Producir representaciones matemáticas para la resolución de una situación problematizada.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364329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461066"/>
              </p:ext>
            </p:extLst>
          </p:nvPr>
        </p:nvGraphicFramePr>
        <p:xfrm>
          <a:off x="2202808" y="568845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52953" y="35856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1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 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10-13 sesiones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1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69E6FA-0074-48D8-B34F-1A1AF13CDCC6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0D71E21D-3E4C-4DA5-910F-FA462DBC66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A715CF-C1BE-43B5-8F73-FCF20C810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5183</TotalTime>
  <Words>1698</Words>
  <Application>Microsoft Office PowerPoint</Application>
  <PresentationFormat>Panorámica</PresentationFormat>
  <Paragraphs>246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MS Mincho</vt:lpstr>
      <vt:lpstr>abezeh</vt:lpstr>
      <vt:lpstr>abezeh</vt:lpstr>
      <vt:lpstr>Arial</vt:lpstr>
      <vt:lpstr>Calibri</vt:lpstr>
      <vt:lpstr>Calibri Light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Cristina García Rodríguez</cp:lastModifiedBy>
  <cp:revision>347</cp:revision>
  <dcterms:created xsi:type="dcterms:W3CDTF">2022-06-17T12:01:50Z</dcterms:created>
  <dcterms:modified xsi:type="dcterms:W3CDTF">2025-10-10T06:38:27Z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