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60" r:id="rId5"/>
    <p:sldId id="267" r:id="rId6"/>
    <p:sldId id="259" r:id="rId7"/>
    <p:sldId id="257" r:id="rId8"/>
    <p:sldId id="264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91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7F5FA"/>
    <a:srgbClr val="E3F3F9"/>
    <a:srgbClr val="FFF7E1"/>
    <a:srgbClr val="FFFCF3"/>
    <a:srgbClr val="FFFFFF"/>
    <a:srgbClr val="F2A998"/>
    <a:srgbClr val="FFCCFF"/>
    <a:srgbClr val="F7CBC1"/>
    <a:srgbClr val="FC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E29708-C4E0-28EF-14EC-A3358569A024}" v="56" dt="2022-08-01T09:04:16.295"/>
    <p1510:client id="{EDCC8D11-C414-95C5-9AC4-3EDEC39EFA66}" v="142" dt="2022-09-06T06:55:38.6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45" autoAdjust="0"/>
    <p:restoredTop sz="95260" autoAdjust="0"/>
  </p:normalViewPr>
  <p:slideViewPr>
    <p:cSldViewPr snapToGrid="0">
      <p:cViewPr varScale="1">
        <p:scale>
          <a:sx n="105" d="100"/>
          <a:sy n="105" d="100"/>
        </p:scale>
        <p:origin x="1098" y="144"/>
      </p:cViewPr>
      <p:guideLst>
        <p:guide orient="horz" pos="527"/>
        <p:guide pos="91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ana Saavedra" userId="S::viviana.saavedra@snappet.org::aa95fd6c-3033-4ac3-a8a2-8731ac2a924c" providerId="AD" clId="Web-{EDCC8D11-C414-95C5-9AC4-3EDEC39EFA66}"/>
    <pc:docChg chg="modSld">
      <pc:chgData name="Viviana Saavedra" userId="S::viviana.saavedra@snappet.org::aa95fd6c-3033-4ac3-a8a2-8731ac2a924c" providerId="AD" clId="Web-{EDCC8D11-C414-95C5-9AC4-3EDEC39EFA66}" dt="2022-09-06T06:55:38.674" v="128"/>
      <pc:docMkLst>
        <pc:docMk/>
      </pc:docMkLst>
      <pc:sldChg chg="modSp">
        <pc:chgData name="Viviana Saavedra" userId="S::viviana.saavedra@snappet.org::aa95fd6c-3033-4ac3-a8a2-8731ac2a924c" providerId="AD" clId="Web-{EDCC8D11-C414-95C5-9AC4-3EDEC39EFA66}" dt="2022-09-06T06:51:18.933" v="2" actId="20577"/>
        <pc:sldMkLst>
          <pc:docMk/>
          <pc:sldMk cId="301724074" sldId="260"/>
        </pc:sldMkLst>
        <pc:spChg chg="mod">
          <ac:chgData name="Viviana Saavedra" userId="S::viviana.saavedra@snappet.org::aa95fd6c-3033-4ac3-a8a2-8731ac2a924c" providerId="AD" clId="Web-{EDCC8D11-C414-95C5-9AC4-3EDEC39EFA66}" dt="2022-09-06T06:51:18.933" v="2" actId="20577"/>
          <ac:spMkLst>
            <pc:docMk/>
            <pc:sldMk cId="301724074" sldId="260"/>
            <ac:spMk id="3" creationId="{F72825F4-0806-D946-E23E-2BDAC9FE7E75}"/>
          </ac:spMkLst>
        </pc:spChg>
      </pc:sldChg>
      <pc:sldChg chg="addSp delSp modSp">
        <pc:chgData name="Viviana Saavedra" userId="S::viviana.saavedra@snappet.org::aa95fd6c-3033-4ac3-a8a2-8731ac2a924c" providerId="AD" clId="Web-{EDCC8D11-C414-95C5-9AC4-3EDEC39EFA66}" dt="2022-09-06T06:55:38.674" v="128"/>
        <pc:sldMkLst>
          <pc:docMk/>
          <pc:sldMk cId="3196971791" sldId="270"/>
        </pc:sldMkLst>
        <pc:graphicFrameChg chg="add del mod">
          <ac:chgData name="Viviana Saavedra" userId="S::viviana.saavedra@snappet.org::aa95fd6c-3033-4ac3-a8a2-8731ac2a924c" providerId="AD" clId="Web-{EDCC8D11-C414-95C5-9AC4-3EDEC39EFA66}" dt="2022-09-06T06:55:04.158" v="126"/>
          <ac:graphicFrameMkLst>
            <pc:docMk/>
            <pc:sldMk cId="3196971791" sldId="270"/>
            <ac:graphicFrameMk id="3" creationId="{8886B8F5-9822-4ACE-DB56-5613E1278BDD}"/>
          </ac:graphicFrameMkLst>
        </pc:graphicFrameChg>
        <pc:graphicFrameChg chg="mod modGraphic">
          <ac:chgData name="Viviana Saavedra" userId="S::viviana.saavedra@snappet.org::aa95fd6c-3033-4ac3-a8a2-8731ac2a924c" providerId="AD" clId="Web-{EDCC8D11-C414-95C5-9AC4-3EDEC39EFA66}" dt="2022-09-06T06:55:00.252" v="124"/>
          <ac:graphicFrameMkLst>
            <pc:docMk/>
            <pc:sldMk cId="3196971791" sldId="270"/>
            <ac:graphicFrameMk id="4" creationId="{DDA80BDB-E941-C2AB-612D-B90ABDF40270}"/>
          </ac:graphicFrameMkLst>
        </pc:graphicFrameChg>
        <pc:graphicFrameChg chg="add del mod">
          <ac:chgData name="Viviana Saavedra" userId="S::viviana.saavedra@snappet.org::aa95fd6c-3033-4ac3-a8a2-8731ac2a924c" providerId="AD" clId="Web-{EDCC8D11-C414-95C5-9AC4-3EDEC39EFA66}" dt="2022-09-06T06:55:38.674" v="128"/>
          <ac:graphicFrameMkLst>
            <pc:docMk/>
            <pc:sldMk cId="3196971791" sldId="270"/>
            <ac:graphicFrameMk id="9" creationId="{1652B99F-4AF2-04D5-B9E0-7B49BA91D5B7}"/>
          </ac:graphicFrameMkLst>
        </pc:graphicFrameChg>
      </pc:sldChg>
    </pc:docChg>
  </pc:docChgLst>
  <pc:docChgLst>
    <pc:chgData name="Viviana Saavedra" userId="S::viviana.saavedra@snappet.org::aa95fd6c-3033-4ac3-a8a2-8731ac2a924c" providerId="AD" clId="Web-{15E29708-C4E0-28EF-14EC-A3358569A024}"/>
    <pc:docChg chg="modSld">
      <pc:chgData name="Viviana Saavedra" userId="S::viviana.saavedra@snappet.org::aa95fd6c-3033-4ac3-a8a2-8731ac2a924c" providerId="AD" clId="Web-{15E29708-C4E0-28EF-14EC-A3358569A024}" dt="2022-08-01T09:04:16.295" v="50"/>
      <pc:docMkLst>
        <pc:docMk/>
      </pc:docMkLst>
      <pc:sldChg chg="addSp delSp modSp">
        <pc:chgData name="Viviana Saavedra" userId="S::viviana.saavedra@snappet.org::aa95fd6c-3033-4ac3-a8a2-8731ac2a924c" providerId="AD" clId="Web-{15E29708-C4E0-28EF-14EC-A3358569A024}" dt="2022-08-01T09:04:16.295" v="50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15E29708-C4E0-28EF-14EC-A3358569A024}" dt="2022-08-01T09:04:16.295" v="50"/>
          <ac:graphicFrameMkLst>
            <pc:docMk/>
            <pc:sldMk cId="1333967645" sldId="259"/>
            <ac:graphicFrameMk id="2" creationId="{457224D1-104C-F8A9-EB45-2067343875DC}"/>
          </ac:graphicFrameMkLst>
        </pc:graphicFrameChg>
        <pc:graphicFrameChg chg="add del mod">
          <ac:chgData name="Viviana Saavedra" userId="S::viviana.saavedra@snappet.org::aa95fd6c-3033-4ac3-a8a2-8731ac2a924c" providerId="AD" clId="Web-{15E29708-C4E0-28EF-14EC-A3358569A024}" dt="2022-08-01T09:04:12.795" v="47"/>
          <ac:graphicFrameMkLst>
            <pc:docMk/>
            <pc:sldMk cId="1333967645" sldId="259"/>
            <ac:graphicFrameMk id="5" creationId="{E14AE69D-1EFA-B0D7-5D9D-80AAB3239CFB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9795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6449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311197"/>
            <a:ext cx="10161270" cy="57227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2200" b="1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/>
              </a:rPr>
              <a:t>Esta unidad está compuesta por 6 lecciones digitales y en papel que tienen como propósito desarrollar habilidades y modos de pensar basados en la comprensión, la representación y el uso flexible de los números.</a:t>
            </a:r>
            <a:endParaRPr lang="es-ES" sz="1100" dirty="0">
              <a:solidFill>
                <a:srgbClr val="FF0000"/>
              </a:solidFill>
              <a:ea typeface="Times New Roman" panose="02020603050405020304" pitchFamily="18" charset="0"/>
              <a:cs typeface="Arial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</a:t>
            </a:r>
            <a:r>
              <a:rPr lang="es-ES" sz="1100" dirty="0"/>
              <a:t>que implican la construcción del significado y el uso de los números.</a:t>
            </a:r>
            <a:endParaRPr lang="es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ofrecemos actividades complementarias y sugerencias para abordar las posibles 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dificultades que presente el alumnado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  <a:p>
            <a:pPr marL="2667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es-ES" altLang="es-ES" sz="1100" dirty="0">
                <a:solidFill>
                  <a:srgbClr val="000000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/>
              </a:rPr>
              <a:t>6</a:t>
            </a:r>
            <a:r>
              <a:rPr lang="es-ES" sz="1100" dirty="0">
                <a:effectLst/>
                <a:ea typeface="Times New Roman" panose="02020603050405020304" pitchFamily="18" charset="0"/>
                <a:cs typeface="Arial"/>
              </a:rPr>
              <a:t> lecciones curriculares </a:t>
            </a: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tanto en digital como en papel</a:t>
            </a:r>
            <a:endParaRPr lang="es-ES" sz="1100" dirty="0">
              <a:effectLst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Adaptativo</a:t>
            </a: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(solo en digital)</a:t>
            </a:r>
            <a:endParaRPr lang="es-ES" sz="1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 de unidades (solo en digital)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Materiales de aula</a:t>
            </a:r>
            <a:endParaRPr lang="es-ES" sz="12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s-ES" sz="1100" dirty="0"/>
              <a:t>Una regla, un reloj, un calendario, 15 bloques multibase, un dado, una tabla de valor posicional, </a:t>
            </a:r>
            <a:r>
              <a:rPr lang="pt-BR" sz="1100" dirty="0"/>
              <a:t>bloques multibase o de base 10, una hoja de papel y dinero ficticio </a:t>
            </a:r>
            <a:r>
              <a:rPr lang="es-ES" sz="1100" dirty="0"/>
              <a:t>(6 billetes de 100 €, 6 billetes de 10 € y 6 monedas de 1€).</a:t>
            </a:r>
          </a:p>
          <a:p>
            <a:endParaRPr lang="es-ES" sz="11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12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 (solo en digital).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Actividades resueltas (en papel y en digital).</a:t>
            </a:r>
            <a:endParaRPr lang="es-ES" sz="11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Evaluación </a:t>
            </a: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competencial trimestral (solo en digital).</a:t>
            </a:r>
            <a:endParaRPr lang="es-ES" sz="1100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724398" y="138574"/>
            <a:ext cx="3786365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2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2 </a:t>
            </a: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Recursos para evaluar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/>
        </p:nvGraphicFramePr>
        <p:xfrm>
          <a:off x="1139289" y="1325697"/>
          <a:ext cx="9542032" cy="4807212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246115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3271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  <a:p>
                      <a:endParaRPr lang="es-E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49024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6400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  <a:p>
                      <a:endParaRPr lang="es-E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 de la Ley</a:t>
                      </a:r>
                    </a:p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425716"/>
                  </a:ext>
                </a:extLst>
              </a:tr>
              <a:tr h="5742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trimestre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competencial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Criterio de evaluación de la Ley</a:t>
                      </a:r>
                    </a:p>
                    <a:p>
                      <a:pPr algn="l"/>
                      <a:endParaRPr lang="es-ES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77936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55312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 de la Ley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461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Unidad papel completa imprimible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34714" y="3205352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evalúa</a:t>
            </a: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51238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35317" y="345207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34713" y="1896694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650414" y="2132755"/>
            <a:ext cx="461665" cy="115089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b="1" dirty="0">
                <a:solidFill>
                  <a:schemeClr val="accent1"/>
                </a:solidFill>
              </a:rPr>
              <a:t>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650413" y="4295099"/>
            <a:ext cx="461665" cy="62004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Papel</a:t>
            </a:r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51DCB286-2204-7CE7-5ED3-0150C1DD0B89}"/>
              </a:ext>
            </a:extLst>
          </p:cNvPr>
          <p:cNvSpPr/>
          <p:nvPr/>
        </p:nvSpPr>
        <p:spPr>
          <a:xfrm>
            <a:off x="7333265" y="4246641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813552C-E09D-20B5-6C18-A08C95E9A0FF}"/>
              </a:ext>
            </a:extLst>
          </p:cNvPr>
          <p:cNvSpPr txBox="1"/>
          <p:nvPr/>
        </p:nvSpPr>
        <p:spPr>
          <a:xfrm>
            <a:off x="7333265" y="4060133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BD833229-4350-1A7F-3B16-81AAC4CDD3AE}"/>
              </a:ext>
            </a:extLst>
          </p:cNvPr>
          <p:cNvSpPr/>
          <p:nvPr/>
        </p:nvSpPr>
        <p:spPr>
          <a:xfrm>
            <a:off x="3647689" y="2669566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31267325-1255-4883-8B74-1C316EA00E01}"/>
              </a:ext>
            </a:extLst>
          </p:cNvPr>
          <p:cNvSpPr/>
          <p:nvPr/>
        </p:nvSpPr>
        <p:spPr>
          <a:xfrm>
            <a:off x="3647689" y="4301534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BA3ED33B-A969-7BDF-9976-FEB5F0AAAAA9}"/>
              </a:ext>
            </a:extLst>
          </p:cNvPr>
          <p:cNvSpPr/>
          <p:nvPr/>
        </p:nvSpPr>
        <p:spPr>
          <a:xfrm>
            <a:off x="3634712" y="4923544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FFADF771-B46E-E3E5-5381-2D685E137CEC}"/>
              </a:ext>
            </a:extLst>
          </p:cNvPr>
          <p:cNvSpPr/>
          <p:nvPr/>
        </p:nvSpPr>
        <p:spPr>
          <a:xfrm>
            <a:off x="7333265" y="4986757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ED70A6C-2567-B022-47BC-E73FB4935B42}"/>
              </a:ext>
            </a:extLst>
          </p:cNvPr>
          <p:cNvSpPr txBox="1"/>
          <p:nvPr/>
        </p:nvSpPr>
        <p:spPr>
          <a:xfrm>
            <a:off x="7333265" y="480024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877A5A9-BBF7-364C-037E-EA618380D15B}"/>
              </a:ext>
            </a:extLst>
          </p:cNvPr>
          <p:cNvSpPr txBox="1"/>
          <p:nvPr/>
        </p:nvSpPr>
        <p:spPr>
          <a:xfrm>
            <a:off x="650414" y="5383389"/>
            <a:ext cx="461665" cy="53296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b="1" dirty="0">
                <a:solidFill>
                  <a:srgbClr val="92D050"/>
                </a:solidFill>
              </a:rPr>
              <a:t>Web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174306"/>
              </p:ext>
            </p:extLst>
          </p:nvPr>
        </p:nvGraphicFramePr>
        <p:xfrm>
          <a:off x="613764" y="1084464"/>
          <a:ext cx="10721961" cy="2308341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30513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Bloques 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básicos</a:t>
                      </a: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890862">
                <a:tc rowSpan="3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A. </a:t>
                      </a:r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numérico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numérico se caracteriza por el desarrollo de habilidades y modos de pensar basados en la comprensión, la representación y el uso flexible de números y operaciones para, por ejemplo, orientar la toma de decisiones.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Conteo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1.1. </a:t>
                      </a:r>
                      <a:r>
                        <a:rPr lang="es-E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Estrategias variadas de conteo, ascendente y descendente, y recuento sistemático en situaciones de la vida cotidiana en cantidades hasta el 999, siguiendo distintos criterios: de 2 en 2, de 3 en 3, de 5 en 5, de 10 en 10… Elaboración de tablas. Establecimiento de un criterio.</a:t>
                      </a:r>
                      <a:endParaRPr lang="es-E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200436"/>
                  </a:ext>
                </a:extLst>
              </a:tr>
              <a:tr h="7162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Cantidad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2.2.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Lectura,  representación  (incluida  la  recta  numérica  y  con  materiales manipulativos), composición, descomposición y recomposición de números naturales hasta 999.</a:t>
                      </a:r>
                    </a:p>
                  </a:txBody>
                  <a:tcPr marL="36000" marR="36000" marT="360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7225899"/>
                  </a:ext>
                </a:extLst>
              </a:tr>
              <a:tr h="4286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Relaciones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4.2. </a:t>
                      </a:r>
                      <a:r>
                        <a:rPr lang="es-E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Números naturales en contextos de la vida cotidiana: comparación y ordenación.</a:t>
                      </a:r>
                    </a:p>
                  </a:txBody>
                  <a:tcPr marL="36000" marR="36000" marT="360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195576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7620782"/>
              </p:ext>
            </p:extLst>
          </p:nvPr>
        </p:nvGraphicFramePr>
        <p:xfrm>
          <a:off x="704168" y="813067"/>
          <a:ext cx="10783664" cy="3714401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20989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</a:t>
                      </a:r>
                      <a:r>
                        <a:rPr lang="es-ES" sz="900" b="1" i="0" u="none" strike="noStrike" baseline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de 1</a:t>
                      </a:r>
                      <a:r>
                        <a:rPr lang="es-ES" sz="900" b="1" i="0" u="none" strike="noStrike" baseline="300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900" b="1" i="0" u="none" strike="noStrike" baseline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ES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ciclo</a:t>
                      </a:r>
                      <a:endParaRPr lang="es-ES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958241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l-PL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STEM1, STEM2, STEM4, CD2, CPSAA5, CE1, CE3, CCEC4</a:t>
                      </a:r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Interpretar problemas de la vida cotidiana proporcionando una representación matemática de los mismos mediante conceptos, herramientas y estrategias para analizar la información más relevante.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1.2.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Proporcionar ejemplos de representaciones de situaciones problematizadas sencillas, con recursos manipulativos y gráficos que ayuden en la resolución de un problema de la vida cotidiana.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328287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STEM1, STEM2, CD1, CD3, CD5, CE3.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Formular y comprobar conjeturas sencillas o plantear problemas de tipo matemático en situaciones basadas en la vida cotidiana de forma guiada, reconociendo el valor del razonamiento y la argumentación para integrar y comprender nuevo conocimiento.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3.1. Realizar conjeturas matemáticas sencillas, investigando patrones, propiedades y relaciones de forma guiada.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660047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 Reconocer y utilizar conexiones entre las diferentes ideas matemáticas, así como identificar las matemáticas implicadas en otras áreas o en la vida cotidiana, interrelacionando conceptos y procedimientos para interpretar situaciones y contextos diversos.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5.2. Reconocer las matemáticas presentes en la vida cotidiana y en otras áreas, estableciendo conexiones sencillas entre ellas.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299754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s-ES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 Comunicar y representar, de forma individual y colectiva, conceptos, procedimientos y resultados matemáticos utilizando el lenguaje oral, escrito, gráfico, multimodal y la terminología matemática apropiada, para dar significado y permanencia a las ideas matemáticas.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6.1. Reconocer lenguaje matemático sencillo presente en la vida cotidiana, adquiriendo vocabulario específico básico.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374246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93119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Relación</a:t>
            </a:r>
            <a:r>
              <a:rPr lang="es-ES" sz="1700" b="1" dirty="0">
                <a:solidFill>
                  <a:srgbClr val="FF0000"/>
                </a:solidFill>
              </a:rPr>
              <a:t> </a:t>
            </a:r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entre Competencias y Criterios de evaluación de la Ley LOMLOE que se trabajan en la unidad 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493047"/>
              </p:ext>
            </p:extLst>
          </p:nvPr>
        </p:nvGraphicFramePr>
        <p:xfrm>
          <a:off x="348343" y="845177"/>
          <a:ext cx="10276114" cy="47751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823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759361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569028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520624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800176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04686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371899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5660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2.1</a:t>
                      </a:r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Significado</a:t>
                      </a:r>
                      <a:r>
                        <a:rPr lang="es-ES" sz="900" u="none" strike="noStrike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números</a:t>
                      </a: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186. Dar significado a los números - general.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963. 5.2. Reconocer y utilizar conexiones entre las matemáticas, otras áreas y la vida cotidiana.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C.E. 5.2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5. Reconocer y utilizar conexiones entre las diferentes ideas matemáticas, así como identificar las matemáticas implicadas en otras áreas...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STEM3, CD3, CD5, CC4, CCEC1.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4606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 dirty="0">
                          <a:solidFill>
                            <a:srgbClr val="00B0F0"/>
                          </a:solidFill>
                          <a:effectLst/>
                          <a:latin typeface="abezeh"/>
                        </a:rPr>
                        <a:t>2.2</a:t>
                      </a:r>
                    </a:p>
                  </a:txBody>
                  <a:tcPr marL="6349" marR="6349" marT="6349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 de cifras hasta 1.000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787. Posición de las cifras de un número hasta</a:t>
                      </a:r>
                      <a:r>
                        <a:rPr lang="es-ES" sz="900" u="none" strike="noStrike" baseline="0" dirty="0">
                          <a:effectLst/>
                          <a:latin typeface="+mn-lt"/>
                        </a:rPr>
                        <a:t> 1.000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2.2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138231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954. 1.2. Producir representaciones matemáticas para la resolución de una situación problematizada.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1.2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730750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2.3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Números de 3 cifras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123. Componer y descomponer números</a:t>
                      </a:r>
                      <a:r>
                        <a:rPr lang="es-ES" sz="900" u="none" strike="noStrike" baseline="0" dirty="0">
                          <a:effectLst/>
                          <a:latin typeface="+mn-lt"/>
                        </a:rPr>
                        <a:t> hasta 1000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2.2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964. 6.1. Reconocer e interpretar lenguaje matemático presente en la vida cotidiana.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6. Comunicar y representar, de forma individual y colectiva, conceptos, procedimientos y resultados matemáticos...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Componer y descomponer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123. Componer y descomponer números</a:t>
                      </a:r>
                      <a:r>
                        <a:rPr lang="es-ES" sz="900" u="none" strike="noStrike" baseline="0" dirty="0">
                          <a:effectLst/>
                          <a:latin typeface="+mn-lt"/>
                        </a:rPr>
                        <a:t> hasta 1000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2. Cantidad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2.2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954. 1.2. Producir representaciones matemáticas para la resolución de una situación problematizada.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C.E. 1.2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conceptos...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STEM1, STEM2, CPSAA4, CPSAA5, CE3.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Contar agrupando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788. Contar hasta 1.000 de forma eficiente.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1. Conteo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1.1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958. 3.1. Analizar conjeturas matemáticas investigando patrones y relaciones de forma guiada.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C.E. 3.1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 Formular y comprobar conjeturas sencillas o plantear problemas de tipo matemático en situaciones basadas en la vida cotidiana...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STEM1, STEM2, STEM3, CD1, CD3, CD5, CE3.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  <a:tr h="419636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endParaRPr lang="es-ES" sz="900" u="none" strike="noStrik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algn="ctr" rtl="0">
                        <a:buNone/>
                      </a:pPr>
                      <a:r>
                        <a:rPr lang="es-ES" sz="900" u="none" strike="noStrike" kern="120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Comparar hasta </a:t>
                      </a:r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1.000</a:t>
                      </a:r>
                      <a:endParaRPr lang="es-ES" dirty="0"/>
                    </a:p>
                  </a:txBody>
                  <a:tcPr marL="6348" marR="6348" marT="6348" marB="0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8" marR="6348" marT="6348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119. Comparar números utilizando los símbolos &gt;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y &lt;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8" marR="6348" marT="634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4. Relaciones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348" marR="6348" marT="634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E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348" marR="6348" marT="6348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buNone/>
                        <a:tabLst/>
                        <a:defRPr/>
                      </a:pP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8" marR="6348" marT="634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8" marR="6348" marT="634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8" marR="6348" marT="6348" marB="0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643732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3F3F9"/>
                    </a:solidFill>
                  </a:tcPr>
                </a:tc>
                <a:tc vMerge="1">
                  <a:txBody>
                    <a:bodyPr/>
                    <a:lstStyle/>
                    <a:p>
                      <a:pPr defTabSz="914400"/>
                      <a:endParaRPr lang="es-ES"/>
                    </a:p>
                  </a:txBody>
                  <a:tcPr marL="6348" marR="6348" marT="6348" marB="0"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8" marR="6348" marT="634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954. 1.2. Producir representaciones matemáticas para la resolución de una situación problematizada.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8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C.E. 1.2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conceptos...</a:t>
                      </a: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9457039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259848"/>
              </p:ext>
            </p:extLst>
          </p:nvPr>
        </p:nvGraphicFramePr>
        <p:xfrm>
          <a:off x="2189609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633814" y="35858"/>
            <a:ext cx="10928803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2.°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2 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14-17 sesiones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344" y="6630309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6269DE2-0DBB-4654-A72B-80BD24B6CFBE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2.xml><?xml version="1.0" encoding="utf-8"?>
<ds:datastoreItem xmlns:ds="http://schemas.openxmlformats.org/officeDocument/2006/customXml" ds:itemID="{311F709E-2393-4099-98A9-8612BBD90E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647D1E9-9C36-4403-8A35-F26303B5046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4137</TotalTime>
  <Words>1438</Words>
  <Application>Microsoft Office PowerPoint</Application>
  <PresentationFormat>Panorámica</PresentationFormat>
  <Paragraphs>202</Paragraphs>
  <Slides>5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5" baseType="lpstr">
      <vt:lpstr>MS Mincho</vt:lpstr>
      <vt:lpstr>ABeZeh</vt:lpstr>
      <vt:lpstr>ABeZeh</vt:lpstr>
      <vt:lpstr>Arial</vt:lpstr>
      <vt:lpstr>Calibri</vt:lpstr>
      <vt:lpstr>Calibri Light</vt:lpstr>
      <vt:lpstr>Courier New</vt:lpstr>
      <vt:lpstr>Symbol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Cristina García Rodríguez</cp:lastModifiedBy>
  <cp:revision>360</cp:revision>
  <dcterms:created xsi:type="dcterms:W3CDTF">2022-06-17T12:01:50Z</dcterms:created>
  <dcterms:modified xsi:type="dcterms:W3CDTF">2025-10-10T06:38:41Z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