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1"/>
  </p:notesMasterIdLst>
  <p:sldIdLst>
    <p:sldId id="260" r:id="rId5"/>
    <p:sldId id="271" r:id="rId6"/>
    <p:sldId id="259" r:id="rId7"/>
    <p:sldId id="257" r:id="rId8"/>
    <p:sldId id="264" r:id="rId9"/>
    <p:sldId id="270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91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E3F3F9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45BD64-17DA-2FC6-48AA-AD6311631F2C}" v="6" dt="2022-08-30T07:20:54.765"/>
    <p1510:client id="{934059A7-BC8E-F3FE-7293-AFF1FC1D46F1}" v="4" dt="2023-11-29T07:01:43.557"/>
    <p1510:client id="{EAD620BF-E39F-2F24-CCD3-1B72D302B5C3}" v="49" dt="2022-08-01T09:04:43.9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5260" autoAdjust="0"/>
  </p:normalViewPr>
  <p:slideViewPr>
    <p:cSldViewPr snapToGrid="0">
      <p:cViewPr varScale="1">
        <p:scale>
          <a:sx n="105" d="100"/>
          <a:sy n="105" d="100"/>
        </p:scale>
        <p:origin x="972" y="144"/>
      </p:cViewPr>
      <p:guideLst>
        <p:guide orient="horz" pos="527"/>
        <p:guide pos="91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a Saavedra" userId="S::viviana.saavedra@snappet.org::aa95fd6c-3033-4ac3-a8a2-8731ac2a924c" providerId="AD" clId="Web-{1545BD64-17DA-2FC6-48AA-AD6311631F2C}"/>
    <pc:docChg chg="modSld">
      <pc:chgData name="Viviana Saavedra" userId="S::viviana.saavedra@snappet.org::aa95fd6c-3033-4ac3-a8a2-8731ac2a924c" providerId="AD" clId="Web-{1545BD64-17DA-2FC6-48AA-AD6311631F2C}" dt="2022-08-30T07:20:54.765" v="5"/>
      <pc:docMkLst>
        <pc:docMk/>
      </pc:docMkLst>
      <pc:sldChg chg="modSp">
        <pc:chgData name="Viviana Saavedra" userId="S::viviana.saavedra@snappet.org::aa95fd6c-3033-4ac3-a8a2-8731ac2a924c" providerId="AD" clId="Web-{1545BD64-17DA-2FC6-48AA-AD6311631F2C}" dt="2022-08-30T07:20:54.765" v="5"/>
        <pc:sldMkLst>
          <pc:docMk/>
          <pc:sldMk cId="3196971791" sldId="270"/>
        </pc:sldMkLst>
        <pc:graphicFrameChg chg="mod modGraphic">
          <ac:chgData name="Viviana Saavedra" userId="S::viviana.saavedra@snappet.org::aa95fd6c-3033-4ac3-a8a2-8731ac2a924c" providerId="AD" clId="Web-{1545BD64-17DA-2FC6-48AA-AD6311631F2C}" dt="2022-08-30T07:20:54.765" v="5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EAD620BF-E39F-2F24-CCD3-1B72D302B5C3}"/>
    <pc:docChg chg="modSld">
      <pc:chgData name="Viviana Saavedra" userId="S::viviana.saavedra@snappet.org::aa95fd6c-3033-4ac3-a8a2-8731ac2a924c" providerId="AD" clId="Web-{EAD620BF-E39F-2F24-CCD3-1B72D302B5C3}" dt="2022-08-01T09:04:43.324" v="44"/>
      <pc:docMkLst>
        <pc:docMk/>
      </pc:docMkLst>
      <pc:sldChg chg="modSp">
        <pc:chgData name="Viviana Saavedra" userId="S::viviana.saavedra@snappet.org::aa95fd6c-3033-4ac3-a8a2-8731ac2a924c" providerId="AD" clId="Web-{EAD620BF-E39F-2F24-CCD3-1B72D302B5C3}" dt="2022-08-01T09:04:43.324" v="44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EAD620BF-E39F-2F24-CCD3-1B72D302B5C3}" dt="2022-08-01T09:04:43.324" v="44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934059A7-BC8E-F3FE-7293-AFF1FC1D46F1}"/>
    <pc:docChg chg="modSld">
      <pc:chgData name="Maria Del Mar Mañas Martinez" userId="S::maria.manas@snappet.org::67f3acc2-0360-426e-ba56-ef4e224d080b" providerId="AD" clId="Web-{934059A7-BC8E-F3FE-7293-AFF1FC1D46F1}" dt="2023-11-29T07:01:25.385" v="1"/>
      <pc:docMkLst>
        <pc:docMk/>
      </pc:docMkLst>
      <pc:sldChg chg="modSp">
        <pc:chgData name="Maria Del Mar Mañas Martinez" userId="S::maria.manas@snappet.org::67f3acc2-0360-426e-ba56-ef4e224d080b" providerId="AD" clId="Web-{934059A7-BC8E-F3FE-7293-AFF1FC1D46F1}" dt="2023-11-29T07:01:25.385" v="1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934059A7-BC8E-F3FE-7293-AFF1FC1D46F1}" dt="2023-11-29T07:01:25.385" v="1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997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457501"/>
            <a:ext cx="10161270" cy="5728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Esta unidad está compuesta por 7 lecciones digitales y en papel, que tienen como propósito desarrollar habilidades y modos de pensar basados en la comprensión, la representación y el uso flexible de los números y las operaciones. 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 la construcción del significado y el uso las operaciones para orientar la toma de decisiones.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dificultades que presente el 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es-ES" altLang="es-ES" sz="1100" dirty="0">
                <a:solidFill>
                  <a:srgbClr val="00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/>
              </a:rPr>
              <a:t>7 lecciones curriculares </a:t>
            </a: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tanto en digital como en papel</a:t>
            </a:r>
            <a:endParaRPr lang="es-ES" sz="1100" dirty="0"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Adaptativo (solo en digital)</a:t>
            </a:r>
            <a:endParaRPr lang="es-ES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 de unidades (solo en digital)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endParaRPr lang="es-ES" sz="1200" b="1" dirty="0">
              <a:solidFill>
                <a:srgbClr val="00B0F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  <a:endParaRPr lang="es-ES" sz="1100" dirty="0"/>
          </a:p>
          <a:p>
            <a:r>
              <a:rPr lang="es-ES" sz="1100" dirty="0"/>
              <a:t>Un ábaco, cubos de números, cartas de números del 1 al 20, contadores, dados, balanzas, pizarra de borrado en seco, marcador, clips, dinero ficticio, una pelota.</a:t>
            </a: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endParaRPr lang="es-ES" sz="1200" b="1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 (solo en digital).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Actividades resueltas (en papel y en digital).</a:t>
            </a:r>
            <a:endParaRPr lang="es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Evaluación </a:t>
            </a: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competencial trimestral (solo en digital).</a:t>
            </a:r>
            <a:endParaRPr lang="es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772127" y="97916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3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/>
        </p:nvGraphicFramePr>
        <p:xfrm>
          <a:off x="1139289" y="1325697"/>
          <a:ext cx="9542032" cy="4807212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246115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3271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4902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6400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  <a:p>
                      <a:endParaRPr lang="es-E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 de la Ley</a:t>
                      </a:r>
                    </a:p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425716"/>
                  </a:ext>
                </a:extLst>
              </a:tr>
              <a:tr h="5742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Criterio de evaluación de la Ley</a:t>
                      </a:r>
                    </a:p>
                    <a:p>
                      <a:pPr algn="l"/>
                      <a:endParaRPr lang="es-ES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77936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55312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 de la Ley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461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Unidad papel completa imprimible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34714" y="3205352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51238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35317" y="345207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34713" y="1896694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650414" y="2132755"/>
            <a:ext cx="461665" cy="115089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b="1" dirty="0">
                <a:solidFill>
                  <a:schemeClr val="accent1"/>
                </a:solidFill>
              </a:rPr>
              <a:t>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650413" y="4295099"/>
            <a:ext cx="461665" cy="62004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Papel</a:t>
            </a:r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51DCB286-2204-7CE7-5ED3-0150C1DD0B89}"/>
              </a:ext>
            </a:extLst>
          </p:cNvPr>
          <p:cNvSpPr/>
          <p:nvPr/>
        </p:nvSpPr>
        <p:spPr>
          <a:xfrm>
            <a:off x="7333265" y="4246641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813552C-E09D-20B5-6C18-A08C95E9A0FF}"/>
              </a:ext>
            </a:extLst>
          </p:cNvPr>
          <p:cNvSpPr txBox="1"/>
          <p:nvPr/>
        </p:nvSpPr>
        <p:spPr>
          <a:xfrm>
            <a:off x="7333265" y="4060133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BD833229-4350-1A7F-3B16-81AAC4CDD3AE}"/>
              </a:ext>
            </a:extLst>
          </p:cNvPr>
          <p:cNvSpPr/>
          <p:nvPr/>
        </p:nvSpPr>
        <p:spPr>
          <a:xfrm>
            <a:off x="3647689" y="2669566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31267325-1255-4883-8B74-1C316EA00E01}"/>
              </a:ext>
            </a:extLst>
          </p:cNvPr>
          <p:cNvSpPr/>
          <p:nvPr/>
        </p:nvSpPr>
        <p:spPr>
          <a:xfrm>
            <a:off x="3647689" y="4301534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BA3ED33B-A969-7BDF-9976-FEB5F0AAAAA9}"/>
              </a:ext>
            </a:extLst>
          </p:cNvPr>
          <p:cNvSpPr/>
          <p:nvPr/>
        </p:nvSpPr>
        <p:spPr>
          <a:xfrm>
            <a:off x="3634712" y="4923544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FFADF771-B46E-E3E5-5381-2D685E137CEC}"/>
              </a:ext>
            </a:extLst>
          </p:cNvPr>
          <p:cNvSpPr/>
          <p:nvPr/>
        </p:nvSpPr>
        <p:spPr>
          <a:xfrm>
            <a:off x="7333265" y="4986757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ED70A6C-2567-B022-47BC-E73FB4935B42}"/>
              </a:ext>
            </a:extLst>
          </p:cNvPr>
          <p:cNvSpPr txBox="1"/>
          <p:nvPr/>
        </p:nvSpPr>
        <p:spPr>
          <a:xfrm>
            <a:off x="7333265" y="480024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877A5A9-BBF7-364C-037E-EA618380D15B}"/>
              </a:ext>
            </a:extLst>
          </p:cNvPr>
          <p:cNvSpPr txBox="1"/>
          <p:nvPr/>
        </p:nvSpPr>
        <p:spPr>
          <a:xfrm>
            <a:off x="650414" y="5383389"/>
            <a:ext cx="461665" cy="53296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b="1" dirty="0">
                <a:solidFill>
                  <a:srgbClr val="92D050"/>
                </a:solidFill>
              </a:rPr>
              <a:t>Web</a:t>
            </a:r>
          </a:p>
        </p:txBody>
      </p:sp>
    </p:spTree>
    <p:extLst>
      <p:ext uri="{BB962C8B-B14F-4D97-AF65-F5344CB8AC3E}">
        <p14:creationId xmlns:p14="http://schemas.microsoft.com/office/powerpoint/2010/main" val="4284660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552441"/>
              </p:ext>
            </p:extLst>
          </p:nvPr>
        </p:nvGraphicFramePr>
        <p:xfrm>
          <a:off x="613764" y="1084464"/>
          <a:ext cx="10721961" cy="2396876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Bloques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        Saberes básicos</a:t>
                      </a:r>
                      <a:endParaRPr lang="es-ES" sz="1100" dirty="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910377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numérico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numérico se caracteriza por el desarrollo de habilidades y modos de pensar basados en la comprensión, la representación y el uso flexible de números y operaciones para, por ejemplo, orientar la toma de decisiones.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operaciones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3.2.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Suma y resta de números naturales resueltas con flexibilidad y sentido: utilidad en situaciones contextualizadas, estrategias y herramientas de resolución y propiedades. Identificación de las mismas como operaciones inversas.</a:t>
                      </a:r>
                    </a:p>
                  </a:txBody>
                  <a:tcPr marL="36000" marR="36000" marT="360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00436"/>
                  </a:ext>
                </a:extLst>
              </a:tr>
              <a:tr h="8572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1" i="0" u="none" strike="noStrike" kern="12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Relaciones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4.2.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Números naturales en contextos de la vida cotidiana: comparación y ordenación.</a:t>
                      </a:r>
                      <a:b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4.3.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Relaciones entre la suma y la resta: aplicación en contextos cotidianos y con diversos materiales manipulativos y herramientas digitales. Identificación de las regularidades.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7225899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544425"/>
              </p:ext>
            </p:extLst>
          </p:nvPr>
        </p:nvGraphicFramePr>
        <p:xfrm>
          <a:off x="704168" y="813067"/>
          <a:ext cx="10783664" cy="2046242"/>
        </p:xfrm>
        <a:graphic>
          <a:graphicData uri="http://schemas.openxmlformats.org/drawingml/2006/table">
            <a:tbl>
              <a:tblPr firstRow="1" firstCol="1" bandRow="1"/>
              <a:tblGrid>
                <a:gridCol w="2358700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520310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0989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 1</a:t>
                      </a:r>
                      <a:r>
                        <a:rPr lang="es-ES" sz="9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Resolver situaciones problematizadas, aplicando diferentes técnicas, estrategias y formas de razonamiento, para explorar distintas maneras de proceder, obtener soluciones y asegurar su validez desde un punto de vista formal y en relación con el contexto planteado.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2.1. Emplear algunas estrategias adecuadas en la resolución de problemas.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</a:t>
                      </a:r>
                      <a:r>
                        <a:rPr lang="es-ES" sz="1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2.2. Obtener posibles soluciones a problemas, de forma guiada, aplicando estrategias básicas de resolución.</a:t>
                      </a: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</a:t>
                      </a:r>
                      <a:r>
                        <a:rPr lang="es-ES" sz="1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2.3. Describir verbalmente la idoneidad de las soluciones de un problema a partir de las preguntas previamente planteadas.</a:t>
                      </a: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880950"/>
                  </a:ext>
                </a:extLst>
              </a:tr>
              <a:tr h="91158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Formular y comprobar conjeturas sencillas o plantear problemas de tipo matemático en situaciones basadas en la vida cotidiana de forma guiada, reconociendo el valor del razonamiento y la argumentación para integrar y comprender nuevo conocimiento.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3.1. Realizar conjeturas matemáticas sencillas, investigando patrones, propiedades y relaciones de forma guiada.</a:t>
                      </a:r>
                    </a:p>
                    <a:p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</a:t>
                      </a:r>
                      <a:r>
                        <a:rPr lang="es-ES" sz="1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3.2. Dar ejemplos de problemas a partir de situaciones cotidianas que se resuelven matemáticamente.</a:t>
                      </a:r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660047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 dirty="0">
                <a:solidFill>
                  <a:srgbClr val="FF0000"/>
                </a:solidFill>
              </a:rPr>
              <a:t> </a:t>
            </a:r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692120"/>
              </p:ext>
            </p:extLst>
          </p:nvPr>
        </p:nvGraphicFramePr>
        <p:xfrm>
          <a:off x="348343" y="845177"/>
          <a:ext cx="10276114" cy="49156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4384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73216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520624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800176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04686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371899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3.1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hasta 20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792. Sumar hasta 20 utilizando una estrategia.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 3.2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956. 2.2. Obtener posibles soluciones de un problema siguiendo alguna estrategia conocida.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C.E. 2.2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kumimoji="0" lang="es-E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Propiedades de la suma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256.</a:t>
                      </a:r>
                      <a:r>
                        <a:rPr lang="es-E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Conocer las propiedades de la suma.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 3.2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2052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956. 2.2. Obtener posibles soluciones de un problema siguiendo alguna estrategia conocida.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C.E.</a:t>
                      </a:r>
                      <a:r>
                        <a:rPr lang="es-E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2</a:t>
                      </a: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.2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kumimoji="0" lang="es-E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3.3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Completar sumas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795. Sumar y restar hasta 20 de manera rápida.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 3.2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955. 2.1. Aplicar diferentes estrategias para resolver un problema de forma pautada.</a:t>
                      </a:r>
                      <a:endParaRPr lang="es-ES" sz="1000" b="0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 CD2, CPSAA5, CE1, CE3, CCEC4.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3.4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Relacionar suma y resta</a:t>
                      </a:r>
                    </a:p>
                  </a:txBody>
                  <a:tcPr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Ejercicios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20. Conocer la relación entre la suma y la resta.</a:t>
                      </a: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4. Relaciones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 4.3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90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958. 3.1. Analizar conjeturas matemáticas investigando patrones y relaciones de forma guiada.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3.1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Formular y comprobar conjeturas sencillas o plantear problemas de tipo matemático en situaciones basadas en la vida cotidiana de forma…</a:t>
                      </a: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419636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Sumas y restas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952. Usar símbolos en expresiones</a:t>
                      </a:r>
                      <a:r>
                        <a:rPr lang="es-E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 3.2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5221471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959. 3.2. Dar ejemplos de problemas sobre situaciones cotidianas que se resuelven matemáticamente.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C.E.</a:t>
                      </a:r>
                      <a:r>
                        <a:rPr lang="es-E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Formular y comprobar conjeturas sencillas o plantear problemas de tipo matemático en situaciones basadas en la vida cotidiana de forma…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kumimoji="0" lang="es-E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8092224"/>
                  </a:ext>
                </a:extLst>
              </a:tr>
              <a:tr h="419636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hasta</a:t>
                      </a:r>
                      <a:r>
                        <a:rPr lang="es-ES" sz="900" u="none" strike="noStrike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10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755. Quitar cantidades hasta</a:t>
                      </a:r>
                      <a:r>
                        <a:rPr lang="es-E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10.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 3.2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778461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957. 2.3. Asegurar la validez de las soluciones de un problema y su coherencia con el contexto.</a:t>
                      </a:r>
                      <a:endParaRPr lang="es-ES" sz="1000" b="0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2.3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 CD2, CPSAA5, CE1, CE3, CCEC4.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534089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181841"/>
              </p:ext>
            </p:extLst>
          </p:nvPr>
        </p:nvGraphicFramePr>
        <p:xfrm>
          <a:off x="2189609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2.°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3 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12-15 sesiones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821105"/>
              </p:ext>
            </p:extLst>
          </p:nvPr>
        </p:nvGraphicFramePr>
        <p:xfrm>
          <a:off x="333829" y="859693"/>
          <a:ext cx="10319656" cy="10872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285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69255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40228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899886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522514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798286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67428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190172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371899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3.7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Sumas y restas hasta 20</a:t>
                      </a: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948. Cálculo hasta 20.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3. Sentido de las operaciones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 3.2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551892276"/>
                  </a:ext>
                </a:extLst>
              </a:tr>
              <a:tr h="29122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959. 3.2. Dar ejemplos de problemas sobre situaciones cotidianas que se resuelven matemáticamente.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C.E.</a:t>
                      </a:r>
                      <a:r>
                        <a:rPr lang="es-E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Formular y comprobar conjeturas sencillas o plantear problemas de tipo matemático en situaciones basadas en la vida cotidiana de forma…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kumimoji="0" lang="es-E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356062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20919"/>
              </p:ext>
            </p:extLst>
          </p:nvPr>
        </p:nvGraphicFramePr>
        <p:xfrm>
          <a:off x="2382918" y="568845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6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52953" y="35856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2.°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3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 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BeZeh" pitchFamily="2" charset="0"/>
                <a:ea typeface="ABeZeh" pitchFamily="2" charset="0"/>
                <a:cs typeface="+mn-cs"/>
              </a:rPr>
              <a:t>: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12-15 sesiones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9717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D611571-AC5D-4897-B585-41637A6A836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C1FA23C-C51E-4044-88DB-7185AADFB3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6A0718-4889-438A-960D-E3ECD24E49A6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4213</TotalTime>
  <Words>1463</Words>
  <Application>Microsoft Office PowerPoint</Application>
  <PresentationFormat>Panorámica</PresentationFormat>
  <Paragraphs>228</Paragraphs>
  <Slides>6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6" baseType="lpstr">
      <vt:lpstr>MS Mincho</vt:lpstr>
      <vt:lpstr>ABeZeh</vt:lpstr>
      <vt:lpstr>ABeZeh</vt:lpstr>
      <vt:lpstr>Arial</vt:lpstr>
      <vt:lpstr>Calibri</vt:lpstr>
      <vt:lpstr>Calibri Light</vt:lpstr>
      <vt:lpstr>Courier New</vt:lpstr>
      <vt:lpstr>Symbol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Cristina García Rodríguez</cp:lastModifiedBy>
  <cp:revision>376</cp:revision>
  <dcterms:created xsi:type="dcterms:W3CDTF">2022-06-17T12:01:50Z</dcterms:created>
  <dcterms:modified xsi:type="dcterms:W3CDTF">2025-10-10T06:38:56Z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