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125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DEEBF7"/>
    <a:srgbClr val="E7F5FA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9FEDAE-3C97-D1F2-1841-8EE9FF1DD633}" v="16" dt="2022-09-06T06:54:50.321"/>
    <p1510:client id="{C0706473-B868-9359-8B08-E46E6DF808C5}" v="4" dt="2023-10-16T10:41:27.868"/>
    <p1510:client id="{C47E1E66-510B-A716-03AF-9244AD01D01C}" v="33" dt="2022-08-01T09:05:34.2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5260" autoAdjust="0"/>
  </p:normalViewPr>
  <p:slideViewPr>
    <p:cSldViewPr snapToGrid="0">
      <p:cViewPr varScale="1">
        <p:scale>
          <a:sx n="105" d="100"/>
          <a:sy n="105" d="100"/>
        </p:scale>
        <p:origin x="972" y="144"/>
      </p:cViewPr>
      <p:guideLst>
        <p:guide orient="horz" pos="527"/>
        <p:guide pos="12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A99FEDAE-3C97-D1F2-1841-8EE9FF1DD633}"/>
    <pc:docChg chg="modSld">
      <pc:chgData name="Viviana Saavedra" userId="S::viviana.saavedra@snappet.org::aa95fd6c-3033-4ac3-a8a2-8731ac2a924c" providerId="AD" clId="Web-{A99FEDAE-3C97-D1F2-1841-8EE9FF1DD633}" dt="2022-09-06T06:54:50.321" v="15"/>
      <pc:docMkLst>
        <pc:docMk/>
      </pc:docMkLst>
      <pc:sldChg chg="modSp">
        <pc:chgData name="Viviana Saavedra" userId="S::viviana.saavedra@snappet.org::aa95fd6c-3033-4ac3-a8a2-8731ac2a924c" providerId="AD" clId="Web-{A99FEDAE-3C97-D1F2-1841-8EE9FF1DD633}" dt="2022-09-06T06:54:50.321" v="15"/>
        <pc:sldMkLst>
          <pc:docMk/>
          <pc:sldMk cId="1802548540" sldId="264"/>
        </pc:sldMkLst>
        <pc:graphicFrameChg chg="mod modGraphic">
          <ac:chgData name="Viviana Saavedra" userId="S::viviana.saavedra@snappet.org::aa95fd6c-3033-4ac3-a8a2-8731ac2a924c" providerId="AD" clId="Web-{A99FEDAE-3C97-D1F2-1841-8EE9FF1DD633}" dt="2022-09-06T06:54:50.321" v="15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Maria Del Mar Mañas Martinez" userId="S::maria.manas@snappet.org::67f3acc2-0360-426e-ba56-ef4e224d080b" providerId="AD" clId="Web-{C0706473-B868-9359-8B08-E46E6DF808C5}"/>
    <pc:docChg chg="modSld">
      <pc:chgData name="Maria Del Mar Mañas Martinez" userId="S::maria.manas@snappet.org::67f3acc2-0360-426e-ba56-ef4e224d080b" providerId="AD" clId="Web-{C0706473-B868-9359-8B08-E46E6DF808C5}" dt="2023-10-16T10:41:27.868" v="3"/>
      <pc:docMkLst>
        <pc:docMk/>
      </pc:docMkLst>
      <pc:sldChg chg="modSp">
        <pc:chgData name="Maria Del Mar Mañas Martinez" userId="S::maria.manas@snappet.org::67f3acc2-0360-426e-ba56-ef4e224d080b" providerId="AD" clId="Web-{C0706473-B868-9359-8B08-E46E6DF808C5}" dt="2023-10-16T10:41:27.868" v="3"/>
        <pc:sldMkLst>
          <pc:docMk/>
          <pc:sldMk cId="1802548540" sldId="264"/>
        </pc:sldMkLst>
        <pc:graphicFrameChg chg="mod modGraphic">
          <ac:chgData name="Maria Del Mar Mañas Martinez" userId="S::maria.manas@snappet.org::67f3acc2-0360-426e-ba56-ef4e224d080b" providerId="AD" clId="Web-{C0706473-B868-9359-8B08-E46E6DF808C5}" dt="2023-10-16T10:41:27.868" v="3"/>
          <ac:graphicFrameMkLst>
            <pc:docMk/>
            <pc:sldMk cId="1802548540" sldId="264"/>
            <ac:graphicFrameMk id="4" creationId="{DDA80BDB-E941-C2AB-612D-B90ABDF40270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C47E1E66-510B-A716-03AF-9244AD01D01C}"/>
    <pc:docChg chg="modSld">
      <pc:chgData name="Viviana Saavedra" userId="S::viviana.saavedra@snappet.org::aa95fd6c-3033-4ac3-a8a2-8731ac2a924c" providerId="AD" clId="Web-{C47E1E66-510B-A716-03AF-9244AD01D01C}" dt="2022-08-01T09:05:31.737" v="29"/>
      <pc:docMkLst>
        <pc:docMk/>
      </pc:docMkLst>
      <pc:sldChg chg="modSp">
        <pc:chgData name="Viviana Saavedra" userId="S::viviana.saavedra@snappet.org::aa95fd6c-3033-4ac3-a8a2-8731ac2a924c" providerId="AD" clId="Web-{C47E1E66-510B-A716-03AF-9244AD01D01C}" dt="2022-08-01T09:05:31.737" v="29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C47E1E66-510B-A716-03AF-9244AD01D01C}" dt="2022-08-01T09:05:31.737" v="29"/>
          <ac:graphicFrameMkLst>
            <pc:docMk/>
            <pc:sldMk cId="1333967645" sldId="259"/>
            <ac:graphicFrameMk id="5" creationId="{457224D1-104C-F8A9-EB45-2067343875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2485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617172"/>
            <a:ext cx="10161270" cy="5623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por 8 lecciones digitales y en papel,  que tienen como propósito desarrollar habilidades y modos de pensar basados en la comprensión, la representación y el uso flexible de los números y las operaciones. 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las operaciones para orientar la toma de decisiones.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8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Adaptativo (solo en digital)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 de unidades (solo en digital)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endParaRPr lang="es-ES" sz="1200" b="1" dirty="0"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</a:p>
          <a:p>
            <a:r>
              <a:rPr lang="es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Dinero ficticio (billetes de 10€ y monedas), 5 bloques de decenas, 3 bloques de unidades y una regla.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 (solo en digital).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Actividades resueltas (en papel y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Evaluación </a:t>
            </a: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competencial trimestral (solo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785635" y="163601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4 </a:t>
            </a:r>
            <a:endParaRPr lang="es-ES_tradnl" sz="2200" dirty="0">
              <a:solidFill>
                <a:srgbClr val="FF000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/>
        </p:nvGraphicFramePr>
        <p:xfrm>
          <a:off x="1139289" y="1325697"/>
          <a:ext cx="9542032" cy="480721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24611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327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4902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25716"/>
                  </a:ext>
                </a:extLst>
              </a:tr>
              <a:tr h="574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 de evaluación de la Ley</a:t>
                      </a:r>
                    </a:p>
                    <a:p>
                      <a:pPr algn="l"/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7793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55312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46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Unidad papel completa imprimible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34714" y="3205352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51238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35317" y="345207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34713" y="189669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650414" y="2132755"/>
            <a:ext cx="461665" cy="115089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1"/>
                </a:solidFill>
              </a:rPr>
              <a:t>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650413" y="4295099"/>
            <a:ext cx="461665" cy="6200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Papel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51DCB286-2204-7CE7-5ED3-0150C1DD0B89}"/>
              </a:ext>
            </a:extLst>
          </p:cNvPr>
          <p:cNvSpPr/>
          <p:nvPr/>
        </p:nvSpPr>
        <p:spPr>
          <a:xfrm>
            <a:off x="7333265" y="4246641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13552C-E09D-20B5-6C18-A08C95E9A0FF}"/>
              </a:ext>
            </a:extLst>
          </p:cNvPr>
          <p:cNvSpPr txBox="1"/>
          <p:nvPr/>
        </p:nvSpPr>
        <p:spPr>
          <a:xfrm>
            <a:off x="7333265" y="4060133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BD833229-4350-1A7F-3B16-81AAC4CDD3AE}"/>
              </a:ext>
            </a:extLst>
          </p:cNvPr>
          <p:cNvSpPr/>
          <p:nvPr/>
        </p:nvSpPr>
        <p:spPr>
          <a:xfrm>
            <a:off x="3647689" y="2669566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1267325-1255-4883-8B74-1C316EA00E01}"/>
              </a:ext>
            </a:extLst>
          </p:cNvPr>
          <p:cNvSpPr/>
          <p:nvPr/>
        </p:nvSpPr>
        <p:spPr>
          <a:xfrm>
            <a:off x="3647689" y="430153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BA3ED33B-A969-7BDF-9976-FEB5F0AAAAA9}"/>
              </a:ext>
            </a:extLst>
          </p:cNvPr>
          <p:cNvSpPr/>
          <p:nvPr/>
        </p:nvSpPr>
        <p:spPr>
          <a:xfrm>
            <a:off x="3634712" y="492354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FFADF771-B46E-E3E5-5381-2D685E137CEC}"/>
              </a:ext>
            </a:extLst>
          </p:cNvPr>
          <p:cNvSpPr/>
          <p:nvPr/>
        </p:nvSpPr>
        <p:spPr>
          <a:xfrm>
            <a:off x="7333265" y="4986757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ED70A6C-2567-B022-47BC-E73FB4935B42}"/>
              </a:ext>
            </a:extLst>
          </p:cNvPr>
          <p:cNvSpPr txBox="1"/>
          <p:nvPr/>
        </p:nvSpPr>
        <p:spPr>
          <a:xfrm>
            <a:off x="7333265" y="480024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77A5A9-BBF7-364C-037E-EA618380D15B}"/>
              </a:ext>
            </a:extLst>
          </p:cNvPr>
          <p:cNvSpPr txBox="1"/>
          <p:nvPr/>
        </p:nvSpPr>
        <p:spPr>
          <a:xfrm>
            <a:off x="650414" y="5383389"/>
            <a:ext cx="461665" cy="5329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Web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5341"/>
              </p:ext>
            </p:extLst>
          </p:nvPr>
        </p:nvGraphicFramePr>
        <p:xfrm>
          <a:off x="613764" y="1112174"/>
          <a:ext cx="10721961" cy="1645656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90579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35507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las operaciones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3.2.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Suma y resta de números naturales resueltas con flexibilidad y sentido: utilidad en situaciones contextualizadas, estrategias y herramientas de resolución y propiedades. Identificación de las mismas como operaciones inversas.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003708"/>
              </p:ext>
            </p:extLst>
          </p:nvPr>
        </p:nvGraphicFramePr>
        <p:xfrm>
          <a:off x="704168" y="813067"/>
          <a:ext cx="10783664" cy="3099379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1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Proporcionar ejemplos de representaciones de situaciones problematizadas sencillas, con recursos manipulativos y gráficos que ayuden en la resolución de un problema de la vida cotidiana.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03849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2.1. Emplear algunas estrategias adecuadas en la resolución de problemas.</a:t>
                      </a:r>
                    </a:p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2.2. Obtener posibles soluciones a problemas, de forma guiada, aplicando estrategias básicas de resolución.</a:t>
                      </a:r>
                    </a:p>
                    <a:p>
                      <a:pPr marL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2.3. Describir verbalmente la idoneidad de las soluciones de un problema a partir de las preguntas previamente planteadas.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88249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cs typeface="Calibri" panose="020F0502020204030204" pitchFamily="34" charset="0"/>
                        </a:rPr>
                        <a:t>C.E. 3.2. Dar ejemplos de problemas a partir de situaciones cotidianas que se resuelven matemáticamente.</a:t>
                      </a:r>
                      <a:endParaRPr lang="es-E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42663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271212"/>
              </p:ext>
            </p:extLst>
          </p:nvPr>
        </p:nvGraphicFramePr>
        <p:xfrm>
          <a:off x="411307" y="845177"/>
          <a:ext cx="9847431" cy="42253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989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555641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0005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4199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y restar decenas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66. Sumar y restar con decenas.</a:t>
                      </a:r>
                      <a:endParaRPr lang="es-ES" dirty="0"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3. Sentido de las operaciones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b="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  <a:endParaRPr lang="es-ES" sz="1000" b="0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2.1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sin llevadas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74. Sumar hasta 100 sin llevadas.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3. Sentido de las operaciones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b="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endParaRPr lang="es-ES" b="0" dirty="0"/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endParaRPr lang="es-ES" b="0" dirty="0"/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2.3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86142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sin llevadas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75. Restar hasta 100 sin llevadas.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3. Sentido de las operaciones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b="0" dirty="0"/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083633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959.  3.2. Dar ejemplos de problemas sobre situaciones cotidianas que se resuelven matemáticamente.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C.E.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Formular y comprobar conjeturas sencillas o plantear problemas de tipo matemático en situaciones basadas en la vida cotidiana de forma 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91791"/>
                  </a:ext>
                </a:extLst>
              </a:tr>
              <a:tr h="386142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tres números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491. Sumar tres números hasta 100 sin llevadas</a:t>
                      </a:r>
                      <a:r>
                        <a:rPr lang="es-E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3. Sentido de las operaciones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b="0" dirty="0"/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311586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C.E. 2.2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010154"/>
                  </a:ext>
                </a:extLst>
              </a:tr>
              <a:tr h="386142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Sumar con llevadas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81. Sumar hasta 100 con llevadas.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3. Sentido de las operaciones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756526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1.2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17268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364664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4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11-14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567520"/>
              </p:ext>
            </p:extLst>
          </p:nvPr>
        </p:nvGraphicFramePr>
        <p:xfrm>
          <a:off x="411307" y="845177"/>
          <a:ext cx="9847431" cy="2586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9893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555641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0005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302137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08791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3470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95774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41995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con llevadas en el sustraendo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148. Restar hasta 100 con llevadas en el sustraendo.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3. Sentido de las operaciones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957. 2.3. Asegurar la validez de las soluciones de un problema y su coherencia con el contexto.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2.3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estrategias...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con llevadas en el minuendo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effectLst/>
                          <a:latin typeface="+mn-lt"/>
                        </a:rPr>
                        <a:t>146. Restar hasta 100 con llevadas en el minuendo.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3. Sentido de las operaciones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  <a:endParaRPr lang="es-ES" sz="1000" b="0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kumimoji="0" lang="es-E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4.8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Restar completando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78. Restar usando la estrategia de completar.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3. Sentido de las operaciones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3.2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956. 2.2. Obtener posibles soluciones de un problema siguiendo alguna estrategia conocida.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C.E. 2.2</a:t>
                      </a: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Resolver situaciones problematizadas, aplicando diferentes técnicas, estrategias…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pt-B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kumimoji="0" lang="es-E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364664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4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11-14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3226218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7105DE-20A2-4D80-BECC-B019F350B9F4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40EDBF38-9E5F-4574-A925-C6F9EF17B7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6CF7A0-265A-41FE-86AF-98045CDAC8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3456</TotalTime>
  <Words>1483</Words>
  <Application>Microsoft Office PowerPoint</Application>
  <PresentationFormat>Panorámica</PresentationFormat>
  <Paragraphs>236</Paragraphs>
  <Slides>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6" baseType="lpstr">
      <vt:lpstr>MS Mincho</vt:lpstr>
      <vt:lpstr>ABeZeh</vt:lpstr>
      <vt:lpstr>ABeZeh</vt:lpstr>
      <vt:lpstr>Arial</vt:lpstr>
      <vt:lpstr>Calibri</vt:lpstr>
      <vt:lpstr>Calibri Light</vt:lpstr>
      <vt:lpstr>Courier New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Cristina García Rodríguez</cp:lastModifiedBy>
  <cp:revision>250</cp:revision>
  <dcterms:created xsi:type="dcterms:W3CDTF">2022-06-17T12:01:50Z</dcterms:created>
  <dcterms:modified xsi:type="dcterms:W3CDTF">2025-10-10T06:39:10Z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