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4"/>
  </p:sldMasterIdLst>
  <p:notesMasterIdLst>
    <p:notesMasterId r:id="rId11"/>
  </p:notesMasterIdLst>
  <p:sldIdLst>
    <p:sldId id="260" r:id="rId5"/>
    <p:sldId id="267" r:id="rId6"/>
    <p:sldId id="259" r:id="rId7"/>
    <p:sldId id="257" r:id="rId8"/>
    <p:sldId id="264" r:id="rId9"/>
    <p:sldId id="268" r:id="rId1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78" userDrawn="1">
          <p15:clr>
            <a:srgbClr val="A4A3A4"/>
          </p15:clr>
        </p15:guide>
        <p15:guide id="2" pos="488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Saavedra" initials="AS" lastIdx="1" clrIdx="0">
    <p:extLst>
      <p:ext uri="{19B8F6BF-5375-455C-9EA6-DF929625EA0E}">
        <p15:presenceInfo xmlns:p15="http://schemas.microsoft.com/office/powerpoint/2012/main" userId="Andrea Saaved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BF5"/>
    <a:srgbClr val="E7F5FA"/>
    <a:srgbClr val="DEEBF7"/>
    <a:srgbClr val="F2A998"/>
    <a:srgbClr val="FFCCFF"/>
    <a:srgbClr val="F7CBC1"/>
    <a:srgbClr val="FCECE8"/>
    <a:srgbClr val="F513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1A648CD-EC49-7F13-C8AF-0356403D3C27}" v="4" dt="2024-01-03T17:28:01.6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897" autoAdjust="0"/>
    <p:restoredTop sz="95260" autoAdjust="0"/>
  </p:normalViewPr>
  <p:slideViewPr>
    <p:cSldViewPr snapToGrid="0">
      <p:cViewPr varScale="1">
        <p:scale>
          <a:sx n="105" d="100"/>
          <a:sy n="105" d="100"/>
        </p:scale>
        <p:origin x="1296" y="144"/>
      </p:cViewPr>
      <p:guideLst>
        <p:guide orient="horz" pos="4178"/>
        <p:guide pos="488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bán Useros Revesado" userId="S::iban.useros@snappet.org::abd66825-fb6e-44f2-9656-96bf8eac36ac" providerId="AD" clId="Web-{B1A648CD-EC49-7F13-C8AF-0356403D3C27}"/>
    <pc:docChg chg="modSld">
      <pc:chgData name="Ibán Useros Revesado" userId="S::iban.useros@snappet.org::abd66825-fb6e-44f2-9656-96bf8eac36ac" providerId="AD" clId="Web-{B1A648CD-EC49-7F13-C8AF-0356403D3C27}" dt="2024-01-03T17:28:01.680" v="1" actId="20577"/>
      <pc:docMkLst>
        <pc:docMk/>
      </pc:docMkLst>
      <pc:sldChg chg="modSp">
        <pc:chgData name="Ibán Useros Revesado" userId="S::iban.useros@snappet.org::abd66825-fb6e-44f2-9656-96bf8eac36ac" providerId="AD" clId="Web-{B1A648CD-EC49-7F13-C8AF-0356403D3C27}" dt="2024-01-03T17:28:01.680" v="1" actId="20577"/>
        <pc:sldMkLst>
          <pc:docMk/>
          <pc:sldMk cId="301724074" sldId="260"/>
        </pc:sldMkLst>
        <pc:spChg chg="mod">
          <ac:chgData name="Ibán Useros Revesado" userId="S::iban.useros@snappet.org::abd66825-fb6e-44f2-9656-96bf8eac36ac" providerId="AD" clId="Web-{B1A648CD-EC49-7F13-C8AF-0356403D3C27}" dt="2024-01-03T17:28:01.680" v="1" actId="20577"/>
          <ac:spMkLst>
            <pc:docMk/>
            <pc:sldMk cId="301724074" sldId="260"/>
            <ac:spMk id="3" creationId="{F72825F4-0806-D946-E23E-2BDAC9FE7E7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30E22-D56C-41A7-9D38-4C519B159C9D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98-D497-4EE0-82E8-66AE2FA370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28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27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300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5D998-D497-4EE0-82E8-66AE2FA37093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1873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BC2E56-9E10-9731-3C97-6A7333113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939F0E-29B9-7931-0B98-DDFA3D8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EA451F-0968-16CB-07DC-7EEBF810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B7C29C-0E43-401C-BB41-CBC54F2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4FF359-DB59-FD44-39BC-F62EB191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2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C43BD1-7EFB-AE7F-4BDE-F97BC56C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88FE6B-B088-6714-D534-E8EC076F5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4B8D89-20BE-94C9-501C-CFB173D1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2AD9EA-81B9-E2FA-9747-EDE2A739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44B21A-49C0-9DCE-A480-50422680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19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B1AC14-3C32-7A59-7E4A-BE0E078A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84F499-D031-4362-7A96-7B6477C17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312797-1A45-F994-2E3E-0F2C0BFC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FEB1B-D579-EE8E-BACF-BBC2DD9D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920A06-9137-A4E0-0DCD-5CD151DC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52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0637EA-91B1-F384-CEDB-C1133495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7A6429-A8DF-DA6C-6DF8-D87FBF43E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54F0636-A64C-6CD4-A0EB-E4F9EDEFD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D37D0FC-C1EB-3914-91B6-0992B60C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6D6ECA-61C5-F443-A01E-01755D3E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E1867-2143-7639-769F-789F9E1B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01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0E300D-5AA0-54AD-24F8-EF328546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6BF078-F66F-D0E3-689B-8DB019216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68AC4F-5836-6676-83BF-E459376BB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2129C7C-6433-5B53-7D3F-F56EC6666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21D385E-3EF1-6B35-3903-706FAD42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D40D83-8C8B-37AF-9EE1-2454F089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2869EA6-5FC4-547A-F07B-01F973E4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25CF6A9-26AC-DDD8-0213-170DC3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7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79091-71F1-92F5-436A-29D15B07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BDC8C2B-B518-B810-474F-4A2FF90C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F208FC1-F9B4-96DF-0BF0-7F2A30F7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376BC1C-5AC9-750C-A2CF-FB7E261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3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76F901A-23E3-1D8E-EDBD-6483A0A6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52D2E49-2618-F1B0-2883-13C2FD42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6325B9E-C98A-D068-D3E5-3F53154C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287F5C-007D-B6A3-0803-4E04764B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8C1C89-64B1-AADD-C24A-1DFF53E4B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69A9DC-D769-A87A-46DF-7067B004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7FBE81-B526-0BCA-217B-389DE49C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587483-8A39-43E4-9DC3-D2B50591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BD7D71-3006-EC6F-54C9-93D10295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30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94662-91AB-9C8A-CE79-0AC93521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9CAC69-B7E5-65C5-BAC2-D35309A5E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703018C-6F0F-8BFC-70B5-B44C98747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FDFAA5-BF31-393E-E5EC-BF796E78D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BC3A1B-4C15-0DCA-40F0-79FFB562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DB6DB0-EB70-7399-DFCE-EEBB79A9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80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6B05D3-A542-BCA1-11C2-D56607A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4DB8996-9232-7929-AC4A-7FE001BC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9EE813-A70B-877F-0901-92404ADF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19F763-E146-DBF5-DC80-1C740D4E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47FF9C-044D-5DB8-EA75-C0F7ABB8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33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660ADE-E541-274C-05A1-5DB780441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0CD1EEB-4EE0-B335-795F-452148F9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8C07F-1D32-24A0-7EF4-7B01F89F0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3C1AC8-DF62-9D87-0A72-835C5989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F14061-500B-F8D0-6201-8BA07A38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30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80B6F8E-0ECD-4594-2645-20C4F00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8957BE-5A71-3115-7950-C8970279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8B5C43-C2D7-CABD-2897-1EC2F3AA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05701-BE03-4ABB-BAF8-2155FB4D3D31}" type="datetimeFigureOut">
              <a:rPr lang="es-ES" smtClean="0"/>
              <a:t>10/10/2025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18D079-42B6-F668-76CF-97F824933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DCE10F-8B78-3BAC-B011-97E300BA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C6A5-4653-4A53-88B2-0F3C41CD0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72825F4-0806-D946-E23E-2BDAC9FE7E75}"/>
              </a:ext>
            </a:extLst>
          </p:cNvPr>
          <p:cNvSpPr txBox="1"/>
          <p:nvPr/>
        </p:nvSpPr>
        <p:spPr>
          <a:xfrm>
            <a:off x="605526" y="503221"/>
            <a:ext cx="10161270" cy="532870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Características generales de la unidad</a:t>
            </a:r>
            <a:endParaRPr lang="es-ES" sz="1100" strike="sngStrike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66700"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Esta unidad está compuesta de 9 lecciones en digital y papel,  que tienen como propósito </a:t>
            </a: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desarrollar habilidades para comprender y apreciar los aspectos geométricos del mundo.</a:t>
            </a: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Proponemos a lo largo de las lecciones el manejo de materiales manipulativos y el uso de elementos de la vida cotidiana que permitan resolver situaciones </a:t>
            </a:r>
            <a:r>
              <a:rPr lang="es-ES" sz="1100" dirty="0"/>
              <a:t>que implican la comprensión de las </a:t>
            </a: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formas, sus propiedades y relaciones</a:t>
            </a:r>
            <a:r>
              <a:rPr lang="es-ES" sz="1100" dirty="0"/>
              <a:t>.</a:t>
            </a:r>
            <a:endParaRPr lang="es-ES" altLang="es-ES" sz="1100" dirty="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667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En la guía didáctica de cada lección ofrecemos actividades complementarias y sugerencias para abordar las posibles </a:t>
            </a:r>
            <a:r>
              <a:rPr lang="en-GB" sz="1100" dirty="0" err="1">
                <a:ea typeface="MS Mincho" panose="02020609040205080304" pitchFamily="49" charset="-128"/>
                <a:cs typeface="Arial" panose="020B0604020202020204" pitchFamily="34" charset="0"/>
              </a:rPr>
              <a:t>dificultades</a:t>
            </a:r>
            <a:r>
              <a:rPr lang="en-GB" sz="1100" dirty="0">
                <a:ea typeface="MS Mincho" panose="02020609040205080304" pitchFamily="49" charset="-128"/>
                <a:cs typeface="Arial" panose="020B0604020202020204" pitchFamily="34" charset="0"/>
              </a:rPr>
              <a:t> que </a:t>
            </a:r>
            <a:r>
              <a:rPr lang="en-GB" sz="1100" dirty="0" err="1">
                <a:ea typeface="MS Mincho" panose="02020609040205080304" pitchFamily="49" charset="-128"/>
                <a:cs typeface="Arial" panose="020B0604020202020204" pitchFamily="34" charset="0"/>
              </a:rPr>
              <a:t>presente</a:t>
            </a:r>
            <a:r>
              <a:rPr lang="en-GB" sz="1100" dirty="0">
                <a:ea typeface="MS Mincho" panose="02020609040205080304" pitchFamily="49" charset="-128"/>
                <a:cs typeface="Arial" panose="020B0604020202020204" pitchFamily="34" charset="0"/>
              </a:rPr>
              <a:t> el </a:t>
            </a:r>
            <a:r>
              <a:rPr lang="en-GB" sz="1100" dirty="0" err="1">
                <a:ea typeface="MS Mincho" panose="02020609040205080304" pitchFamily="49" charset="-128"/>
                <a:cs typeface="Arial" panose="020B0604020202020204" pitchFamily="34" charset="0"/>
              </a:rPr>
              <a:t>alumnado</a:t>
            </a:r>
            <a:r>
              <a:rPr lang="es-ES" altLang="es-ES" sz="1100" dirty="0">
                <a:ea typeface="MS Mincho" panose="02020609040205080304" pitchFamily="49" charset="-128"/>
                <a:cs typeface="Arial" panose="020B0604020202020204" pitchFamily="34" charset="0"/>
              </a:rPr>
              <a:t>.</a:t>
            </a:r>
          </a:p>
          <a:p>
            <a:pPr marL="26670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endParaRPr lang="es-ES" altLang="es-ES" sz="1100" dirty="0">
              <a:solidFill>
                <a:srgbClr val="000000"/>
              </a:solidFill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Materiales curriculares y otros recursos didácticos</a:t>
            </a:r>
          </a:p>
          <a:p>
            <a:pPr algn="just">
              <a:lnSpc>
                <a:spcPts val="1300"/>
              </a:lnSpc>
              <a:spcBef>
                <a:spcPts val="1000"/>
              </a:spcBef>
              <a:spcAft>
                <a:spcPts val="800"/>
              </a:spcAft>
            </a:pP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 del alumno</a:t>
            </a:r>
            <a:endParaRPr lang="es-ES" sz="1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a typeface="Times New Roman" panose="02020603050405020304" pitchFamily="18" charset="0"/>
                <a:cs typeface="Arial"/>
              </a:rPr>
              <a:t>9</a:t>
            </a:r>
            <a:r>
              <a:rPr lang="es-ES" sz="1100" dirty="0">
                <a:effectLst/>
                <a:ea typeface="Times New Roman" panose="02020603050405020304" pitchFamily="18" charset="0"/>
                <a:cs typeface="Arial"/>
              </a:rPr>
              <a:t> lecciones curriculares</a:t>
            </a: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Ejercicio 1 y 2 (exposición de la lección y práctica)</a:t>
            </a:r>
            <a:endParaRPr lang="es-ES" sz="11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Ejercicio 3 (práctica competencial a partir de los criterios de evaluación LOMLOE)</a:t>
            </a:r>
            <a:endParaRPr lang="es-ES" sz="11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111760" lvl="1" indent="-285750">
              <a:lnSpc>
                <a:spcPts val="1300"/>
              </a:lnSpc>
              <a:spcAft>
                <a:spcPts val="53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Adaptativo (solo en digital)</a:t>
            </a:r>
            <a:endParaRPr lang="es-ES" sz="11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1176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Unidad de problemas al final del bloque de unidades (solo en digital)</a:t>
            </a: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es-ES" sz="1200" b="1" dirty="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Materiales de aula</a:t>
            </a:r>
            <a:endParaRPr lang="es-ES" sz="1100" dirty="0">
              <a:solidFill>
                <a:srgbClr val="FF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111760">
              <a:lnSpc>
                <a:spcPts val="1300"/>
              </a:lnSpc>
              <a:spcAft>
                <a:spcPts val="1000"/>
              </a:spcAft>
            </a:pPr>
            <a:r>
              <a:rPr lang="es-ES" sz="1100" dirty="0">
                <a:ea typeface="Times New Roman" panose="02020603050405020304" pitchFamily="18" charset="0"/>
                <a:cs typeface="Times New Roman" panose="02020603050405020304" pitchFamily="18" charset="0"/>
              </a:rPr>
              <a:t>Cubo numérico, metro, cubos unitarios, varillas, calendario, reloj analógico, reloj digital y dinero ficticio.</a:t>
            </a:r>
          </a:p>
          <a:p>
            <a:pPr marR="111760" lvl="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</a:pPr>
            <a:r>
              <a:rPr lang="es-ES" sz="1200" b="1" dirty="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 </a:t>
            </a:r>
            <a:r>
              <a:rPr lang="es-ES" sz="12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del profesorado</a:t>
            </a:r>
            <a:endParaRPr lang="es-ES" sz="1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200"/>
              </a:lnSpc>
              <a:spcAft>
                <a:spcPts val="50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Programación </a:t>
            </a: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Didáctica de Aula e instrumentos para la evaluación (PDA).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Guía didáctica en cada lección (solo en digital).</a:t>
            </a: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Actividades resueltas (en papel y en digital).</a:t>
            </a:r>
            <a:endParaRPr lang="es-ES" sz="1100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111760" lvl="0" indent="-342900">
              <a:lnSpc>
                <a:spcPts val="1300"/>
              </a:lnSpc>
              <a:spcAft>
                <a:spcPts val="530"/>
              </a:spcAft>
              <a:buClr>
                <a:srgbClr val="00B050"/>
              </a:buClr>
              <a:buFont typeface="Symbol" panose="05050102010706020507" pitchFamily="18" charset="2"/>
              <a:buChar char=""/>
            </a:pPr>
            <a:r>
              <a:rPr lang="es-ES" sz="1100" dirty="0">
                <a:ea typeface="Times New Roman" panose="02020603050405020304" pitchFamily="18" charset="0"/>
                <a:cs typeface="Arial" panose="020B0604020202020204" pitchFamily="34" charset="0"/>
              </a:rPr>
              <a:t>Evaluación </a:t>
            </a:r>
            <a:r>
              <a:rPr lang="es-ES" sz="11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competencial trimestral (solo en digital).</a:t>
            </a:r>
            <a:endParaRPr lang="es-ES" sz="1100" dirty="0"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" name="Afbeelding 16">
            <a:extLst>
              <a:ext uri="{FF2B5EF4-FFF2-40B4-BE49-F238E27FC236}">
                <a16:creationId xmlns:a16="http://schemas.microsoft.com/office/drawing/2014/main" id="{8D22B8E4-AB80-A6B5-C8DE-7868A41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9177A636-6BBA-4A24-1D3E-583429DD4AA1}"/>
              </a:ext>
            </a:extLst>
          </p:cNvPr>
          <p:cNvSpPr txBox="1">
            <a:spLocks/>
          </p:cNvSpPr>
          <p:nvPr/>
        </p:nvSpPr>
        <p:spPr>
          <a:xfrm>
            <a:off x="605526" y="221571"/>
            <a:ext cx="11406365" cy="453571"/>
          </a:xfrm>
          <a:prstGeom prst="rect">
            <a:avLst/>
          </a:prstGeom>
        </p:spPr>
        <p:txBody>
          <a:bodyPr vert="horz" lIns="129326" tIns="64663" rIns="129326" bIns="64663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s-ES_tradnl" sz="2200" b="1" dirty="0">
                <a:solidFill>
                  <a:srgbClr val="009ED0"/>
                </a:solidFill>
                <a:latin typeface="ABeZeh" pitchFamily="2" charset="0"/>
                <a:ea typeface="ABeZeh" pitchFamily="2" charset="0"/>
              </a:rPr>
              <a:t>Programación Unidad 6</a:t>
            </a:r>
            <a:endParaRPr lang="es-ES_tradnl" sz="2200" dirty="0">
              <a:solidFill>
                <a:srgbClr val="FF0000"/>
              </a:solidFill>
              <a:latin typeface="ABeZeh" pitchFamily="2" charset="0"/>
              <a:ea typeface="ABeZe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2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6">
            <a:extLst>
              <a:ext uri="{FF2B5EF4-FFF2-40B4-BE49-F238E27FC236}">
                <a16:creationId xmlns:a16="http://schemas.microsoft.com/office/drawing/2014/main" id="{FD300E64-457A-04AB-4494-DCF1D1A2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667B676-7D12-ABAB-6A91-E83B30FF1B1F}"/>
              </a:ext>
            </a:extLst>
          </p:cNvPr>
          <p:cNvSpPr txBox="1"/>
          <p:nvPr/>
        </p:nvSpPr>
        <p:spPr>
          <a:xfrm>
            <a:off x="1112080" y="710790"/>
            <a:ext cx="3717096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ES" b="1" dirty="0">
                <a:solidFill>
                  <a:srgbClr val="009ED0"/>
                </a:solidFill>
                <a:latin typeface="ABeZeh" pitchFamily="2" charset="0"/>
              </a:rPr>
              <a:t>Recursos para evaluar la unidad</a:t>
            </a:r>
            <a:endParaRPr lang="es-ES" sz="1100" strike="sngStrike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39" name="Tabla 39">
            <a:extLst>
              <a:ext uri="{FF2B5EF4-FFF2-40B4-BE49-F238E27FC236}">
                <a16:creationId xmlns:a16="http://schemas.microsoft.com/office/drawing/2014/main" id="{2657EB9E-2406-FA68-7308-7933EB5F1BE3}"/>
              </a:ext>
            </a:extLst>
          </p:cNvPr>
          <p:cNvGraphicFramePr>
            <a:graphicFrameLocks noGrp="1"/>
          </p:cNvGraphicFramePr>
          <p:nvPr/>
        </p:nvGraphicFramePr>
        <p:xfrm>
          <a:off x="1139289" y="1325697"/>
          <a:ext cx="9542032" cy="4807212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0159">
                  <a:extLst>
                    <a:ext uri="{9D8B030D-6E8A-4147-A177-3AD203B41FA5}">
                      <a16:colId xmlns:a16="http://schemas.microsoft.com/office/drawing/2014/main" val="1424075902"/>
                    </a:ext>
                  </a:extLst>
                </a:gridCol>
                <a:gridCol w="1108038">
                  <a:extLst>
                    <a:ext uri="{9D8B030D-6E8A-4147-A177-3AD203B41FA5}">
                      <a16:colId xmlns:a16="http://schemas.microsoft.com/office/drawing/2014/main" val="639743299"/>
                    </a:ext>
                  </a:extLst>
                </a:gridCol>
                <a:gridCol w="935915">
                  <a:extLst>
                    <a:ext uri="{9D8B030D-6E8A-4147-A177-3AD203B41FA5}">
                      <a16:colId xmlns:a16="http://schemas.microsoft.com/office/drawing/2014/main" val="1749262954"/>
                    </a:ext>
                  </a:extLst>
                </a:gridCol>
                <a:gridCol w="2732443">
                  <a:extLst>
                    <a:ext uri="{9D8B030D-6E8A-4147-A177-3AD203B41FA5}">
                      <a16:colId xmlns:a16="http://schemas.microsoft.com/office/drawing/2014/main" val="1603898898"/>
                    </a:ext>
                  </a:extLst>
                </a:gridCol>
                <a:gridCol w="1021976">
                  <a:extLst>
                    <a:ext uri="{9D8B030D-6E8A-4147-A177-3AD203B41FA5}">
                      <a16:colId xmlns:a16="http://schemas.microsoft.com/office/drawing/2014/main" val="709012006"/>
                    </a:ext>
                  </a:extLst>
                </a:gridCol>
                <a:gridCol w="2463501">
                  <a:extLst>
                    <a:ext uri="{9D8B030D-6E8A-4147-A177-3AD203B41FA5}">
                      <a16:colId xmlns:a16="http://schemas.microsoft.com/office/drawing/2014/main" val="1997496281"/>
                    </a:ext>
                  </a:extLst>
                </a:gridCol>
              </a:tblGrid>
              <a:tr h="246115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b="1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6050391"/>
                  </a:ext>
                </a:extLst>
              </a:tr>
              <a:tr h="332711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1200" dirty="0"/>
                        <a:t>Por lección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Ejercicios 1 y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     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s-ES" sz="12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(contenido matemático)</a:t>
                      </a:r>
                    </a:p>
                    <a:p>
                      <a:endParaRPr lang="es-ES" sz="12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s-ES" sz="1200" b="1" dirty="0"/>
                        <a:t> 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  <a:endParaRPr lang="es-ES" sz="1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2913659"/>
                  </a:ext>
                </a:extLst>
              </a:tr>
              <a:tr h="49024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Adaptativo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evalúa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ES" sz="1200" dirty="0"/>
                        <a:t>Objetivo de aprendizaje </a:t>
                      </a:r>
                      <a:r>
                        <a:rPr lang="es-ES" sz="1200" dirty="0" err="1"/>
                        <a:t>Snappet</a:t>
                      </a:r>
                      <a:r>
                        <a:rPr lang="es-ES" sz="1200" dirty="0"/>
                        <a:t> </a:t>
                      </a:r>
                    </a:p>
                    <a:p>
                      <a:r>
                        <a:rPr lang="es-ES" sz="1200" dirty="0"/>
                        <a:t>(contenido matemático)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</a:p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402534"/>
                  </a:ext>
                </a:extLst>
              </a:tr>
              <a:tr h="64008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Ejercicio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</a:t>
                      </a:r>
                    </a:p>
                    <a:p>
                      <a:r>
                        <a:rPr lang="es-ES" sz="1200" b="0" dirty="0"/>
                        <a:t>(a partir de criterios de evaluación)</a:t>
                      </a:r>
                    </a:p>
                    <a:p>
                      <a:endParaRPr lang="es-ES" sz="12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 de la Ley</a:t>
                      </a:r>
                    </a:p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4425716"/>
                  </a:ext>
                </a:extLst>
              </a:tr>
              <a:tr h="57426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1200" dirty="0"/>
                        <a:t>Por trimestre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Prueba competencial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</a:t>
                      </a:r>
                    </a:p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Criterio de evaluación de la Ley</a:t>
                      </a:r>
                    </a:p>
                    <a:p>
                      <a:pPr algn="l"/>
                      <a:endParaRPr lang="es-ES" sz="9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</a:txBody>
                  <a:tcP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6154003"/>
                  </a:ext>
                </a:extLst>
              </a:tr>
              <a:tr h="77936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1200" dirty="0"/>
                        <a:t>Por lección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Ejercicios 1 y 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   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(contenido matemático)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b="1" dirty="0"/>
                        <a:t> 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/>
                        <a:t>Subsaber</a:t>
                      </a:r>
                      <a:r>
                        <a:rPr lang="es-ES" sz="1200" b="1" dirty="0"/>
                        <a:t> de la Ley</a:t>
                      </a:r>
                      <a:endParaRPr lang="es-ES" sz="1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5395474"/>
                  </a:ext>
                </a:extLst>
              </a:tr>
              <a:tr h="553127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Ejercicio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 b="0" dirty="0"/>
                        <a:t>Objetivo de aprendizaje </a:t>
                      </a:r>
                      <a:r>
                        <a:rPr lang="es-ES" sz="1200" b="0" dirty="0" err="1"/>
                        <a:t>Snappet</a:t>
                      </a:r>
                      <a:r>
                        <a:rPr lang="es-ES" sz="1200" b="0" dirty="0"/>
                        <a:t> </a:t>
                      </a:r>
                    </a:p>
                    <a:p>
                      <a:r>
                        <a:rPr lang="es-ES" sz="1200" b="0" dirty="0"/>
                        <a:t>(a partir de criterios de evaluación)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 de la Ley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3954605"/>
                  </a:ext>
                </a:extLst>
              </a:tr>
              <a:tr h="2461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1200" dirty="0"/>
                        <a:t>Por unidad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Unidad papel completa imprimible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kern="1200" dirty="0">
                          <a:solidFill>
                            <a:schemeClr val="dk1"/>
                          </a:solidFill>
                        </a:rPr>
                        <a:t>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3055977"/>
                  </a:ext>
                </a:extLst>
              </a:tr>
            </a:tbl>
          </a:graphicData>
        </a:graphic>
      </p:graphicFrame>
      <p:sp>
        <p:nvSpPr>
          <p:cNvPr id="46" name="Flecha: a la derecha 45">
            <a:extLst>
              <a:ext uri="{FF2B5EF4-FFF2-40B4-BE49-F238E27FC236}">
                <a16:creationId xmlns:a16="http://schemas.microsoft.com/office/drawing/2014/main" id="{B7CFB59B-4BFE-A73D-D993-C62E7055669F}"/>
              </a:ext>
            </a:extLst>
          </p:cNvPr>
          <p:cNvSpPr/>
          <p:nvPr/>
        </p:nvSpPr>
        <p:spPr>
          <a:xfrm>
            <a:off x="7333265" y="195906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Flecha: a la derecha 51">
            <a:extLst>
              <a:ext uri="{FF2B5EF4-FFF2-40B4-BE49-F238E27FC236}">
                <a16:creationId xmlns:a16="http://schemas.microsoft.com/office/drawing/2014/main" id="{94E296BE-447F-9A71-AAB2-6DF3C7E2BC21}"/>
              </a:ext>
            </a:extLst>
          </p:cNvPr>
          <p:cNvSpPr/>
          <p:nvPr/>
        </p:nvSpPr>
        <p:spPr>
          <a:xfrm>
            <a:off x="7333265" y="2661859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4F0B6A22-94EB-6825-1345-34712B7202A4}"/>
              </a:ext>
            </a:extLst>
          </p:cNvPr>
          <p:cNvSpPr txBox="1"/>
          <p:nvPr/>
        </p:nvSpPr>
        <p:spPr>
          <a:xfrm>
            <a:off x="3634714" y="3205352"/>
            <a:ext cx="7108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/>
              <a:t>evalúa</a:t>
            </a:r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84CB3D08-F737-98AC-9EB9-82D024075EB3}"/>
              </a:ext>
            </a:extLst>
          </p:cNvPr>
          <p:cNvSpPr txBox="1"/>
          <p:nvPr/>
        </p:nvSpPr>
        <p:spPr>
          <a:xfrm>
            <a:off x="7333265" y="1772557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id="{ED12CD3A-EAC7-528F-E6D6-2C4AEEDDA776}"/>
              </a:ext>
            </a:extLst>
          </p:cNvPr>
          <p:cNvSpPr txBox="1"/>
          <p:nvPr/>
        </p:nvSpPr>
        <p:spPr>
          <a:xfrm>
            <a:off x="7333265" y="2451238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72" name="Flecha: a la derecha 71">
            <a:extLst>
              <a:ext uri="{FF2B5EF4-FFF2-40B4-BE49-F238E27FC236}">
                <a16:creationId xmlns:a16="http://schemas.microsoft.com/office/drawing/2014/main" id="{8D2FDE43-A9B0-1500-F624-C2B5E596BD2B}"/>
              </a:ext>
            </a:extLst>
          </p:cNvPr>
          <p:cNvSpPr/>
          <p:nvPr/>
        </p:nvSpPr>
        <p:spPr>
          <a:xfrm>
            <a:off x="3635317" y="3452075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3" name="Flecha: a la derecha 82">
            <a:extLst>
              <a:ext uri="{FF2B5EF4-FFF2-40B4-BE49-F238E27FC236}">
                <a16:creationId xmlns:a16="http://schemas.microsoft.com/office/drawing/2014/main" id="{E7BD69A1-D382-4762-3E2B-3C68140FED13}"/>
              </a:ext>
            </a:extLst>
          </p:cNvPr>
          <p:cNvSpPr/>
          <p:nvPr/>
        </p:nvSpPr>
        <p:spPr>
          <a:xfrm>
            <a:off x="3634713" y="1896694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048442B-D045-C969-1593-5D206B37D19A}"/>
              </a:ext>
            </a:extLst>
          </p:cNvPr>
          <p:cNvSpPr txBox="1"/>
          <p:nvPr/>
        </p:nvSpPr>
        <p:spPr>
          <a:xfrm>
            <a:off x="650414" y="2132755"/>
            <a:ext cx="461665" cy="115089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b="1" dirty="0">
                <a:solidFill>
                  <a:schemeClr val="accent1"/>
                </a:solidFill>
              </a:rPr>
              <a:t>Plataforma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26C2201-C94F-A22F-6538-116D9F17395C}"/>
              </a:ext>
            </a:extLst>
          </p:cNvPr>
          <p:cNvSpPr txBox="1"/>
          <p:nvPr/>
        </p:nvSpPr>
        <p:spPr>
          <a:xfrm>
            <a:off x="650413" y="4295099"/>
            <a:ext cx="461665" cy="62004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Papel</a:t>
            </a:r>
          </a:p>
        </p:txBody>
      </p:sp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51DCB286-2204-7CE7-5ED3-0150C1DD0B89}"/>
              </a:ext>
            </a:extLst>
          </p:cNvPr>
          <p:cNvSpPr/>
          <p:nvPr/>
        </p:nvSpPr>
        <p:spPr>
          <a:xfrm>
            <a:off x="7333265" y="4246641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813552C-E09D-20B5-6C18-A08C95E9A0FF}"/>
              </a:ext>
            </a:extLst>
          </p:cNvPr>
          <p:cNvSpPr txBox="1"/>
          <p:nvPr/>
        </p:nvSpPr>
        <p:spPr>
          <a:xfrm>
            <a:off x="7333265" y="4060133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BD833229-4350-1A7F-3B16-81AAC4CDD3AE}"/>
              </a:ext>
            </a:extLst>
          </p:cNvPr>
          <p:cNvSpPr/>
          <p:nvPr/>
        </p:nvSpPr>
        <p:spPr>
          <a:xfrm>
            <a:off x="3647689" y="2669566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Flecha: a la derecha 9">
            <a:extLst>
              <a:ext uri="{FF2B5EF4-FFF2-40B4-BE49-F238E27FC236}">
                <a16:creationId xmlns:a16="http://schemas.microsoft.com/office/drawing/2014/main" id="{31267325-1255-4883-8B74-1C316EA00E01}"/>
              </a:ext>
            </a:extLst>
          </p:cNvPr>
          <p:cNvSpPr/>
          <p:nvPr/>
        </p:nvSpPr>
        <p:spPr>
          <a:xfrm>
            <a:off x="3647689" y="4301534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Flecha: a la derecha 10">
            <a:extLst>
              <a:ext uri="{FF2B5EF4-FFF2-40B4-BE49-F238E27FC236}">
                <a16:creationId xmlns:a16="http://schemas.microsoft.com/office/drawing/2014/main" id="{BA3ED33B-A969-7BDF-9976-FEB5F0AAAAA9}"/>
              </a:ext>
            </a:extLst>
          </p:cNvPr>
          <p:cNvSpPr/>
          <p:nvPr/>
        </p:nvSpPr>
        <p:spPr>
          <a:xfrm>
            <a:off x="3634712" y="4923544"/>
            <a:ext cx="710873" cy="227449"/>
          </a:xfrm>
          <a:prstGeom prst="rightArrow">
            <a:avLst/>
          </a:prstGeom>
          <a:solidFill>
            <a:srgbClr val="FFCCFF"/>
          </a:solidFill>
          <a:ln>
            <a:solidFill>
              <a:srgbClr val="F2A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Flecha: a la derecha 11">
            <a:extLst>
              <a:ext uri="{FF2B5EF4-FFF2-40B4-BE49-F238E27FC236}">
                <a16:creationId xmlns:a16="http://schemas.microsoft.com/office/drawing/2014/main" id="{FFADF771-B46E-E3E5-5381-2D685E137CEC}"/>
              </a:ext>
            </a:extLst>
          </p:cNvPr>
          <p:cNvSpPr/>
          <p:nvPr/>
        </p:nvSpPr>
        <p:spPr>
          <a:xfrm>
            <a:off x="7333265" y="4986757"/>
            <a:ext cx="710873" cy="227449"/>
          </a:xfrm>
          <a:prstGeom prst="rightArrow">
            <a:avLst/>
          </a:prstGeom>
          <a:solidFill>
            <a:srgbClr val="F513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ED70A6C-2567-B022-47BC-E73FB4935B42}"/>
              </a:ext>
            </a:extLst>
          </p:cNvPr>
          <p:cNvSpPr txBox="1"/>
          <p:nvPr/>
        </p:nvSpPr>
        <p:spPr>
          <a:xfrm>
            <a:off x="7333265" y="4800249"/>
            <a:ext cx="60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r>
              <a:rPr lang="es-ES" sz="1200" b="1" dirty="0"/>
              <a:t>evalúa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0877A5A9-BBF7-364C-037E-EA618380D15B}"/>
              </a:ext>
            </a:extLst>
          </p:cNvPr>
          <p:cNvSpPr txBox="1"/>
          <p:nvPr/>
        </p:nvSpPr>
        <p:spPr>
          <a:xfrm>
            <a:off x="650414" y="5383389"/>
            <a:ext cx="461665" cy="532966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b="1" dirty="0">
                <a:solidFill>
                  <a:srgbClr val="92D050"/>
                </a:solidFill>
              </a:rPr>
              <a:t>Web</a:t>
            </a:r>
          </a:p>
        </p:txBody>
      </p:sp>
    </p:spTree>
    <p:extLst>
      <p:ext uri="{BB962C8B-B14F-4D97-AF65-F5344CB8AC3E}">
        <p14:creationId xmlns:p14="http://schemas.microsoft.com/office/powerpoint/2010/main" val="307467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16">
            <a:extLst>
              <a:ext uri="{FF2B5EF4-FFF2-40B4-BE49-F238E27FC236}">
                <a16:creationId xmlns:a16="http://schemas.microsoft.com/office/drawing/2014/main" id="{29ABD4BD-8A79-CDFF-C741-83632B885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F917AA6-B1C6-0CBB-A0FE-0890A5895134}"/>
              </a:ext>
            </a:extLst>
          </p:cNvPr>
          <p:cNvSpPr txBox="1"/>
          <p:nvPr/>
        </p:nvSpPr>
        <p:spPr>
          <a:xfrm>
            <a:off x="613764" y="354222"/>
            <a:ext cx="8168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rgbClr val="00B0F0"/>
                </a:solidFill>
              </a:rPr>
              <a:t>Relación entre Contenidos y Saberes de la Ley LOMLOE que se trabajan en la unidad</a:t>
            </a: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457224D1-104C-F8A9-EB45-206734387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8862614"/>
              </p:ext>
            </p:extLst>
          </p:nvPr>
        </p:nvGraphicFramePr>
        <p:xfrm>
          <a:off x="613764" y="1113399"/>
          <a:ext cx="10721961" cy="3699862"/>
        </p:xfrm>
        <a:graphic>
          <a:graphicData uri="http://schemas.openxmlformats.org/drawingml/2006/table">
            <a:tbl>
              <a:tblPr firstRow="1" firstCol="1" bandRow="1"/>
              <a:tblGrid>
                <a:gridCol w="3377323">
                  <a:extLst>
                    <a:ext uri="{9D8B030D-6E8A-4147-A177-3AD203B41FA5}">
                      <a16:colId xmlns:a16="http://schemas.microsoft.com/office/drawing/2014/main" val="849537277"/>
                    </a:ext>
                  </a:extLst>
                </a:gridCol>
                <a:gridCol w="2936838">
                  <a:extLst>
                    <a:ext uri="{9D8B030D-6E8A-4147-A177-3AD203B41FA5}">
                      <a16:colId xmlns:a16="http://schemas.microsoft.com/office/drawing/2014/main" val="1437013061"/>
                    </a:ext>
                  </a:extLst>
                </a:gridCol>
                <a:gridCol w="4407800">
                  <a:extLst>
                    <a:ext uri="{9D8B030D-6E8A-4147-A177-3AD203B41FA5}">
                      <a16:colId xmlns:a16="http://schemas.microsoft.com/office/drawing/2014/main" val="4005158673"/>
                    </a:ext>
                  </a:extLst>
                </a:gridCol>
              </a:tblGrid>
              <a:tr h="263997">
                <a:tc>
                  <a:txBody>
                    <a:bodyPr/>
                    <a:lstStyle/>
                    <a:p>
                      <a:pPr marL="0" lvl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Bloques</a:t>
                      </a:r>
                      <a:endParaRPr lang="es-ES" sz="1100" b="1" i="0" u="none" strike="noStrike" kern="1200" baseline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Saberes generales</a:t>
                      </a:r>
                      <a:endParaRPr lang="es-ES" sz="1100" b="1" i="0" u="none" strike="noStrike" kern="1200" baseline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011680" algn="ctr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           Saberes básicos</a:t>
                      </a:r>
                      <a:endParaRPr lang="es-ES" sz="1100" dirty="0"/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224501"/>
                  </a:ext>
                </a:extLst>
              </a:tr>
              <a:tr h="1447876"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B. </a:t>
                      </a:r>
                      <a:r>
                        <a:rPr lang="es-E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Sentido de la medida</a:t>
                      </a:r>
                    </a:p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El sentido de la medida se caracteriza por la comprensión y comparación de atributos de los objetos del mundo natural. Entender y elegir las unidades adecuadas para estimar, medir y comparar; utilizar instrumentos adecuados para realizar mediciones; y comprender las relaciones entre magnitudes utilizando la experimentación son los ejes centrales de este sentido. </a:t>
                      </a:r>
                    </a:p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1" i="0" u="none" strike="noStrike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Magnitud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 1.1. 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Atributos mensurables de los objetos (longitud, masa, capacidad), distancias y tiempos.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 1.2.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Unidades convencionales (metro, kilo y litro) y no convencionales en situaciones de la vida cotidiana. Elección de la unidad más adecuada para medir un objeto.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 1.3.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Unidades de medida del tiempo (año, mes, semana, día y hora) en situaciones de la vida cotidiana.</a:t>
                      </a:r>
                    </a:p>
                  </a:txBody>
                  <a:tcPr marL="36000" marR="36000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6532117"/>
                  </a:ext>
                </a:extLst>
              </a:tr>
              <a:tr h="57661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Estimación y relaciones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 3.1.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Estrategias de comparación directa y ordenación de medidas de la misma magnitud.</a:t>
                      </a:r>
                    </a:p>
                  </a:txBody>
                  <a:tcPr marL="36000" marR="36000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4268719"/>
                  </a:ext>
                </a:extLst>
              </a:tr>
              <a:tr h="1337027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A. </a:t>
                      </a:r>
                      <a:r>
                        <a:rPr lang="es-E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Sentido numérico</a:t>
                      </a:r>
                    </a:p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El sentido numérico se caracteriza por el desarrollo de habilidades y modos de pensar basados en la comprensión, la representación y el uso flexible de números y operaciones para, por ejemplo, orientar la toma de decisiones.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1" i="0" u="none" strike="noStrike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Educación</a:t>
                      </a:r>
                      <a:r>
                        <a:rPr lang="es-ES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financiera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3186" marR="93186" marT="46593" marB="46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 5.1.</a:t>
                      </a:r>
                      <a:r>
                        <a:rPr lang="es-ES" sz="11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Sistema monetario europeo: monedas (1, 2 euros) y billetes de euro (5, 10, 20, 50 y 100), valor y equivalencia. Uso en contextos reales del precio de artículos cotidianos.</a:t>
                      </a:r>
                    </a:p>
                  </a:txBody>
                  <a:tcPr marL="36000" marR="36000" marT="360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359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396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F170D892-6EA2-6E9E-694E-D83208D736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2244792"/>
              </p:ext>
            </p:extLst>
          </p:nvPr>
        </p:nvGraphicFramePr>
        <p:xfrm>
          <a:off x="704168" y="813067"/>
          <a:ext cx="10783664" cy="3550817"/>
        </p:xfrm>
        <a:graphic>
          <a:graphicData uri="http://schemas.openxmlformats.org/drawingml/2006/table">
            <a:tbl>
              <a:tblPr firstRow="1" firstCol="1" bandRow="1"/>
              <a:tblGrid>
                <a:gridCol w="2518018">
                  <a:extLst>
                    <a:ext uri="{9D8B030D-6E8A-4147-A177-3AD203B41FA5}">
                      <a16:colId xmlns:a16="http://schemas.microsoft.com/office/drawing/2014/main" val="3715912591"/>
                    </a:ext>
                  </a:extLst>
                </a:gridCol>
                <a:gridCol w="4360992">
                  <a:extLst>
                    <a:ext uri="{9D8B030D-6E8A-4147-A177-3AD203B41FA5}">
                      <a16:colId xmlns:a16="http://schemas.microsoft.com/office/drawing/2014/main" val="962754025"/>
                    </a:ext>
                  </a:extLst>
                </a:gridCol>
                <a:gridCol w="3904654">
                  <a:extLst>
                    <a:ext uri="{9D8B030D-6E8A-4147-A177-3AD203B41FA5}">
                      <a16:colId xmlns:a16="http://schemas.microsoft.com/office/drawing/2014/main" val="1890888186"/>
                    </a:ext>
                  </a:extLst>
                </a:gridCol>
              </a:tblGrid>
              <a:tr h="20989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1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Perfil salida competencias clave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Competencias específicas de área</a:t>
                      </a:r>
                      <a:endParaRPr lang="es-ES" sz="11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Criterios de evaluación de 1</a:t>
                      </a:r>
                      <a:r>
                        <a:rPr lang="es-ES" sz="1100" b="1" i="0" u="none" strike="noStrike" baseline="30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</a:t>
                      </a:r>
                      <a:r>
                        <a:rPr lang="es-ES" sz="11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ciclo</a:t>
                      </a:r>
                      <a:endParaRPr lang="es-ES" sz="1100" b="1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5920343"/>
                  </a:ext>
                </a:extLst>
              </a:tr>
              <a:tr h="794657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CPSAA4, CPSAA5, CE3.</a:t>
                      </a:r>
                      <a:endParaRPr lang="en-GB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 Resolver situaciones problematizadas, aplicando diferentes técnicas, estrategias y formas de razonamiento, para explorar distintas maneras de proceder, obtener soluciones y asegurar su validez desde un punto de vista formal y en relación con el contexto planteado.</a:t>
                      </a:r>
                      <a:endParaRPr lang="es-E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</a:t>
                      </a: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2.1. Emplear algunas estrategias adecuadas en la resolución de problemas.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8880950"/>
                  </a:ext>
                </a:extLst>
              </a:tr>
              <a:tr h="848756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STEM3, CD1, CD3, CD5, CE3.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 Utilizar el pensamiento computacional organizando datos, descomponiendo en partes, reconociendo patrones, generalizando e interpretando, modificando y creando algoritmos de forma guiada para modelizar y automatizar situaciones de la vida cotidiana.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4.1. Describir rutinas y actividades sencillas de la vida cotidiana que se realicen paso a paso, utilizando principios básicos del pensamiento computacional de forma guiada.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2743572"/>
                  </a:ext>
                </a:extLst>
              </a:tr>
              <a:tr h="848756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STEM3, CD3, CD5, CC4, CCEC1.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 Reconocer y utilizar conexiones entre las diferentes ideas matemáticas, así como identificar las matemáticas implicadas en otras áreas o en la vida cotidiana, interrelacionando conceptos y procedimientos para interpretar situaciones y contextos diversos.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5.1 Reconocer conexiones entre los diferentes elementos matemáticos, aplicando conocimientos y experiencias propios.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5.2. Reconocer las matemáticas presentes en la vida cotidiana y en otras áreas, estableciendo conexiones sencillas entre ellas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2656974"/>
                  </a:ext>
                </a:extLst>
              </a:tr>
              <a:tr h="848756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CCL3, STEM2, STEM4, CD1, CD5, CE3, CCEC4.</a:t>
                      </a:r>
                      <a:endParaRPr lang="es-ES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ES" sz="10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6. Comunicar y representar, de forma individual y colectiva, conceptos, procedimientos y resultados matemáticos utilizando el lenguaje oral, escrito, gráfico, multimodal y la terminología matemática apropiada, para dar significado y permanencia a las ideas matemáticas.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bezeh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C.E. 6.1 Reconocer lenguaje matemático sencillo presente en la vida cotidiana, adquiriendo vocabulario específico básico.</a:t>
                      </a:r>
                    </a:p>
                  </a:txBody>
                  <a:tcPr marL="48378" marR="48378" marT="1036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0937140"/>
                  </a:ext>
                </a:extLst>
              </a:tr>
            </a:tbl>
          </a:graphicData>
        </a:graphic>
      </p:graphicFrame>
      <p:pic>
        <p:nvPicPr>
          <p:cNvPr id="3" name="Afbeelding 16">
            <a:extLst>
              <a:ext uri="{FF2B5EF4-FFF2-40B4-BE49-F238E27FC236}">
                <a16:creationId xmlns:a16="http://schemas.microsoft.com/office/drawing/2014/main" id="{1BB3D84C-AEF6-6963-752A-CFE4EE2EE9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97" y="6319112"/>
            <a:ext cx="804656" cy="22769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F895394-2AA3-9C13-86AA-287E9F9263A3}"/>
              </a:ext>
            </a:extLst>
          </p:cNvPr>
          <p:cNvSpPr txBox="1"/>
          <p:nvPr/>
        </p:nvSpPr>
        <p:spPr>
          <a:xfrm>
            <a:off x="613764" y="354222"/>
            <a:ext cx="10931198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700" b="1" dirty="0">
                <a:solidFill>
                  <a:srgbClr val="009ED0"/>
                </a:solidFill>
                <a:latin typeface="ABeZeh" pitchFamily="2" charset="0"/>
              </a:rPr>
              <a:t>Relación</a:t>
            </a:r>
            <a:r>
              <a:rPr lang="es-ES" sz="1700" b="1" dirty="0">
                <a:solidFill>
                  <a:srgbClr val="FF0000"/>
                </a:solidFill>
              </a:rPr>
              <a:t> </a:t>
            </a:r>
            <a:r>
              <a:rPr lang="es-ES" sz="1700" b="1" dirty="0">
                <a:solidFill>
                  <a:srgbClr val="009ED0"/>
                </a:solidFill>
                <a:latin typeface="ABeZeh" pitchFamily="2" charset="0"/>
              </a:rPr>
              <a:t>entre Competencias y Criterios de evaluación de la Ley LOMLOE que se trabajan en la unidad </a:t>
            </a:r>
          </a:p>
        </p:txBody>
      </p:sp>
    </p:spTree>
    <p:extLst>
      <p:ext uri="{BB962C8B-B14F-4D97-AF65-F5344CB8AC3E}">
        <p14:creationId xmlns:p14="http://schemas.microsoft.com/office/powerpoint/2010/main" val="990749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7819373"/>
              </p:ext>
            </p:extLst>
          </p:nvPr>
        </p:nvGraphicFramePr>
        <p:xfrm>
          <a:off x="514556" y="883589"/>
          <a:ext cx="10248271" cy="32862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9519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772226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726952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2548371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240591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418548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  <a:gridCol w="649851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  <a:gridCol w="2555346">
                  <a:extLst>
                    <a:ext uri="{9D8B030D-6E8A-4147-A177-3AD203B41FA5}">
                      <a16:colId xmlns:a16="http://schemas.microsoft.com/office/drawing/2014/main" val="696596033"/>
                    </a:ext>
                  </a:extLst>
                </a:gridCol>
                <a:gridCol w="1066867">
                  <a:extLst>
                    <a:ext uri="{9D8B030D-6E8A-4147-A177-3AD203B41FA5}">
                      <a16:colId xmlns:a16="http://schemas.microsoft.com/office/drawing/2014/main" val="2396771634"/>
                    </a:ext>
                  </a:extLst>
                </a:gridCol>
              </a:tblGrid>
              <a:tr h="371899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Lugar de la 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aprendizaje de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básico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Competencias específicas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Perfil de salida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291221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6.1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Medir utilizando objetos como modelo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940. Medir utilizando unidades modelo.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dirty="0">
                          <a:effectLst/>
                        </a:rPr>
                        <a:t>B. 3. Estimación y relaciones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B 3.1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pl-PL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962. 5.1. Realizar conexiones matemáticas, aplicando conocimientos y experiencias propias.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C.E. 5.1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5. Reconocer y utilizar conexiones entre las diferentes ideas matemáticas, así como identificar las matemáticas implicadas en otras áreas o en la vida …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STEM3, CD3, CD5, CC4, CCEC1.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70420"/>
                  </a:ext>
                </a:extLst>
              </a:tr>
              <a:tr h="30343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6.2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 centímetro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96. Conocer y utilizar el centímetro (cm).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B. 1. Magnitud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B 1.2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38614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963. 5.2 Reconocer y utilizar conexiones entre las matemáticas, otras áreas y la vida cotidiana.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C.E. 5.2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5. Reconocer y utilizar conexiones entre las diferentes ideas matemáticas, así como identificar las matemáticas implicadas en otras áreas o en la vida …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STEM3, CD3, CD5, CC4, CCEC1.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624034"/>
                  </a:ext>
                </a:extLst>
              </a:tr>
              <a:tr h="329253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6.3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 metro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97. Aplicar el metro como medida estándar.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B. 1. Magnitud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B 1.2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u="none" strike="noStrike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pl-PL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964. 6.1. Reconocer e interpretar lenguaje matemático presente en la vida cotidiana.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C.E. 6.1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6. Comunicar y representar, de forma individual y colectiva, conceptos, procedimientos y resultados matemáticos…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CCL1, CCL3, STEM2, STEM4, CD1, CD5, CE3, CCEC4.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280808"/>
                  </a:ext>
                </a:extLst>
              </a:tr>
              <a:tr h="314867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6.4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 kg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215. Conocer y utilizar el kilogramo (kg).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B. 1. Magnitud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B 1.2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0408074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Ejercicio 3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963. 5.2 Reconocer y utilizar conexiones entre las matemáticas, otras áreas y la vida cotidiana.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C.E. 5.2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5. Reconocer y utilizar conexiones entre las diferentes ideas matemáticas, así como identificar las matemáticas implicadas en otras áreas o en la vida …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STEM3, CD3, CD5, CC4, CCEC1.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9326620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117289"/>
              </p:ext>
            </p:extLst>
          </p:nvPr>
        </p:nvGraphicFramePr>
        <p:xfrm>
          <a:off x="2179718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0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7725" y="661726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1510022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2.° Pr</a:t>
            </a:r>
            <a:r>
              <a:rPr lang="es-ES_tradnl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ramación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                     	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Unidad 6</a:t>
            </a:r>
            <a:r>
              <a:rPr lang="es-ES_tradnl" sz="2400" b="1" dirty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            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Duración: 9-14 sesiones </a:t>
            </a:r>
            <a:endParaRPr lang="es-ES_tradnl" sz="1000" b="1" dirty="0">
              <a:solidFill>
                <a:srgbClr val="009ED0"/>
              </a:solidFill>
              <a:latin typeface="ABeZeh"/>
            </a:endParaRPr>
          </a:p>
        </p:txBody>
      </p:sp>
    </p:spTree>
    <p:extLst>
      <p:ext uri="{BB962C8B-B14F-4D97-AF65-F5344CB8AC3E}">
        <p14:creationId xmlns:p14="http://schemas.microsoft.com/office/powerpoint/2010/main" val="1802548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A80BDB-E941-C2AB-612D-B90ABDF40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348559"/>
              </p:ext>
            </p:extLst>
          </p:nvPr>
        </p:nvGraphicFramePr>
        <p:xfrm>
          <a:off x="659454" y="883589"/>
          <a:ext cx="10248271" cy="39835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9519">
                  <a:extLst>
                    <a:ext uri="{9D8B030D-6E8A-4147-A177-3AD203B41FA5}">
                      <a16:colId xmlns:a16="http://schemas.microsoft.com/office/drawing/2014/main" val="643910139"/>
                    </a:ext>
                  </a:extLst>
                </a:gridCol>
                <a:gridCol w="772226">
                  <a:extLst>
                    <a:ext uri="{9D8B030D-6E8A-4147-A177-3AD203B41FA5}">
                      <a16:colId xmlns:a16="http://schemas.microsoft.com/office/drawing/2014/main" val="210319462"/>
                    </a:ext>
                  </a:extLst>
                </a:gridCol>
                <a:gridCol w="726952">
                  <a:extLst>
                    <a:ext uri="{9D8B030D-6E8A-4147-A177-3AD203B41FA5}">
                      <a16:colId xmlns:a16="http://schemas.microsoft.com/office/drawing/2014/main" val="2265605224"/>
                    </a:ext>
                  </a:extLst>
                </a:gridCol>
                <a:gridCol w="2548371">
                  <a:extLst>
                    <a:ext uri="{9D8B030D-6E8A-4147-A177-3AD203B41FA5}">
                      <a16:colId xmlns:a16="http://schemas.microsoft.com/office/drawing/2014/main" val="213387017"/>
                    </a:ext>
                  </a:extLst>
                </a:gridCol>
                <a:gridCol w="1240591">
                  <a:extLst>
                    <a:ext uri="{9D8B030D-6E8A-4147-A177-3AD203B41FA5}">
                      <a16:colId xmlns:a16="http://schemas.microsoft.com/office/drawing/2014/main" val="2405058283"/>
                    </a:ext>
                  </a:extLst>
                </a:gridCol>
                <a:gridCol w="418548">
                  <a:extLst>
                    <a:ext uri="{9D8B030D-6E8A-4147-A177-3AD203B41FA5}">
                      <a16:colId xmlns:a16="http://schemas.microsoft.com/office/drawing/2014/main" val="3439689536"/>
                    </a:ext>
                  </a:extLst>
                </a:gridCol>
                <a:gridCol w="649851">
                  <a:extLst>
                    <a:ext uri="{9D8B030D-6E8A-4147-A177-3AD203B41FA5}">
                      <a16:colId xmlns:a16="http://schemas.microsoft.com/office/drawing/2014/main" val="2603641448"/>
                    </a:ext>
                  </a:extLst>
                </a:gridCol>
                <a:gridCol w="2555346">
                  <a:extLst>
                    <a:ext uri="{9D8B030D-6E8A-4147-A177-3AD203B41FA5}">
                      <a16:colId xmlns:a16="http://schemas.microsoft.com/office/drawing/2014/main" val="696596033"/>
                    </a:ext>
                  </a:extLst>
                </a:gridCol>
                <a:gridCol w="1066867">
                  <a:extLst>
                    <a:ext uri="{9D8B030D-6E8A-4147-A177-3AD203B41FA5}">
                      <a16:colId xmlns:a16="http://schemas.microsoft.com/office/drawing/2014/main" val="2396771634"/>
                    </a:ext>
                  </a:extLst>
                </a:gridCol>
              </a:tblGrid>
              <a:tr h="371899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Lugar de la lección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Obj</a:t>
                      </a:r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. aprendizaje de </a:t>
                      </a:r>
                      <a:r>
                        <a:rPr lang="es-ES" sz="900" b="1" kern="1200" dirty="0" err="1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Snappet</a:t>
                      </a:r>
                      <a:endParaRPr lang="es-ES" sz="900" b="1" kern="1200" dirty="0">
                        <a:solidFill>
                          <a:srgbClr val="009ED0"/>
                        </a:solidFill>
                        <a:latin typeface="ABeZeh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Saber básico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+mn-lt"/>
                          <a:ea typeface="+mn-ea"/>
                          <a:cs typeface="+mn-cs"/>
                        </a:rPr>
                        <a:t>Criterios de evaluación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Competencias específicas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Perfil de salida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16478"/>
                  </a:ext>
                </a:extLst>
              </a:tr>
              <a:tr h="18751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6.5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 litro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103. Conocer y utilizar el litro (L).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B. 1. Magnitud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B 1.2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4024253136"/>
                  </a:ext>
                </a:extLst>
              </a:tr>
              <a:tr h="4606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962. 5.1. Realizar conexiones matemáticas, aplicando conocimientos y experiencias propias.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C.E. 5.1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5. Reconocer y utilizar conexiones entre las diferentes ideas matemáticas, así como identificar las matemáticas implicadas en otras áreas o en la vida …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STEM3, CD3, CD5, CC4, CCEC1.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580113"/>
                  </a:ext>
                </a:extLst>
              </a:tr>
              <a:tr h="291221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6.6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 calendario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201. Conocer la organización del tiempo en meses, semanas y días.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B. 1. Magnitud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B 1.3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381509285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960. 4.1. Utilizar principios básicos del pensamiento computacional de forma guiada.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C.E. 4.1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4. Utilizar el pensamiento computacional organizando datos, descomponiendo en partes, reconociendo patrones…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STEM3, CD1, CD3, CD5, CE3.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70420"/>
                  </a:ext>
                </a:extLst>
              </a:tr>
              <a:tr h="30343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6.7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 reloj de agujas (cuartos de horas)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182 Leer los cuartos de hora en relojes analógico y digitales 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B. 1. Magnitud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B 1.3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481379127"/>
                  </a:ext>
                </a:extLst>
              </a:tr>
              <a:tr h="38614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960. 4.1. Utilizar principios básicos del pensamiento computacional de forma guiada.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C.E. 4.1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4. Utilizar el pensamiento computacional organizando datos, descomponiendo en partes, reconociendo patrones…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STEM3, CD1, CD3, CD5, CE3.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624034"/>
                  </a:ext>
                </a:extLst>
              </a:tr>
              <a:tr h="329253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6.8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 reloj digital (cuartos de horas)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184. Leer horas en punto, cuartos y medias horas en un reloj digital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B. 1. Magnitud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B 1.3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extLst>
                  <a:ext uri="{0D108BD9-81ED-4DB2-BD59-A6C34878D82A}">
                    <a16:rowId xmlns:a16="http://schemas.microsoft.com/office/drawing/2014/main" val="2682327777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 3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960. 4.1. Utilizar principios básicos del pensamiento computacional de forma guiada.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C.E. 4.1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  <a:latin typeface="+mn-lt"/>
                        </a:rPr>
                        <a:t>4. Utilizar el pensamiento computacional organizando datos, descomponiendo en partes, reconociendo patrones…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STEM3, CD1, CD3, CD5, CE3.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49" marR="6349" marT="6349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280808"/>
                  </a:ext>
                </a:extLst>
              </a:tr>
              <a:tr h="314867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b="1" kern="1200" dirty="0">
                          <a:solidFill>
                            <a:srgbClr val="009ED0"/>
                          </a:solidFill>
                          <a:latin typeface="abezeh"/>
                          <a:ea typeface="+mn-ea"/>
                          <a:cs typeface="+mn-cs"/>
                        </a:rPr>
                        <a:t>6.9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Billetes y monedas</a:t>
                      </a:r>
                    </a:p>
                  </a:txBody>
                  <a:tcPr marL="5183" marR="5183" marT="5183" marB="0" anchor="ctr"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Ejercicios 1 y 2 y adaptativo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178. Contar y pagar con billetes y monedas.</a:t>
                      </a: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A. 5. Educación financiera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u="none" strike="noStrike" dirty="0">
                          <a:effectLst/>
                        </a:rPr>
                        <a:t>A 5.1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0408074"/>
                  </a:ext>
                </a:extLst>
              </a:tr>
              <a:tr h="419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E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Ejercicio 3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955. 2.1. Aplicar diferentes estrategias para resolver un problema de forma pautada.</a:t>
                      </a:r>
                      <a:endParaRPr lang="es-ES" sz="1000" b="0" u="sng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C.E. 2.1</a:t>
                      </a:r>
                      <a:endParaRPr lang="es-ES" sz="9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 Resolver situaciones problematizadas, aplicando diferentes técnicas, estrategias y formas de razonamiento...</a:t>
                      </a: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l-PL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STEM1, STEM2, STEM4, CD2, CPSAA5, CE1, CE3, CCEC4.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83" marR="5183" marT="5183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9326620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B937D6F-86AD-60BE-4387-D4CBC8E9E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117289"/>
              </p:ext>
            </p:extLst>
          </p:nvPr>
        </p:nvGraphicFramePr>
        <p:xfrm>
          <a:off x="2179718" y="554329"/>
          <a:ext cx="7397133" cy="290848"/>
        </p:xfrm>
        <a:graphic>
          <a:graphicData uri="http://schemas.openxmlformats.org/drawingml/2006/table">
            <a:tbl>
              <a:tblPr firstRow="1" bandRow="1">
                <a:solidFill>
                  <a:srgbClr val="34A3D7">
                    <a:alpha val="89804"/>
                  </a:srgbClr>
                </a:solidFill>
                <a:tableStyleId>{5C22544A-7EE6-4342-B048-85BDC9FD1C3A}</a:tableStyleId>
              </a:tblPr>
              <a:tblGrid>
                <a:gridCol w="751784">
                  <a:extLst>
                    <a:ext uri="{9D8B030D-6E8A-4147-A177-3AD203B41FA5}">
                      <a16:colId xmlns:a16="http://schemas.microsoft.com/office/drawing/2014/main" val="2609070057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649306208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898289322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289679965"/>
                    </a:ext>
                  </a:extLst>
                </a:gridCol>
                <a:gridCol w="606056">
                  <a:extLst>
                    <a:ext uri="{9D8B030D-6E8A-4147-A177-3AD203B41FA5}">
                      <a16:colId xmlns:a16="http://schemas.microsoft.com/office/drawing/2014/main" val="1197422144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7111836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3779466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4903395"/>
                    </a:ext>
                  </a:extLst>
                </a:gridCol>
                <a:gridCol w="839972">
                  <a:extLst>
                    <a:ext uri="{9D8B030D-6E8A-4147-A177-3AD203B41FA5}">
                      <a16:colId xmlns:a16="http://schemas.microsoft.com/office/drawing/2014/main" val="1919728735"/>
                    </a:ext>
                  </a:extLst>
                </a:gridCol>
                <a:gridCol w="893135">
                  <a:extLst>
                    <a:ext uri="{9D8B030D-6E8A-4147-A177-3AD203B41FA5}">
                      <a16:colId xmlns:a16="http://schemas.microsoft.com/office/drawing/2014/main" val="2566579587"/>
                    </a:ext>
                  </a:extLst>
                </a:gridCol>
              </a:tblGrid>
              <a:tr h="2908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SEPT</a:t>
                      </a:r>
                      <a:endParaRPr lang="es-ES_tradnl" sz="1000" noProof="0" dirty="0">
                        <a:latin typeface="ABeZeh" pitchFamily="2" charset="0"/>
                        <a:ea typeface="ABeZeh" pitchFamily="2" charset="0"/>
                      </a:endParaRPr>
                    </a:p>
                  </a:txBody>
                  <a:tcPr marL="108000" marR="108000" marT="64800" marB="64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kern="12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  <a:cs typeface="+mn-cs"/>
                        </a:rPr>
                        <a:t>OCT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NOV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DIC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ENE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FEB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ABR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MAYO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noProof="0" dirty="0">
                          <a:solidFill>
                            <a:srgbClr val="009ED0"/>
                          </a:solidFill>
                          <a:latin typeface="ABeZeh" pitchFamily="2" charset="0"/>
                          <a:ea typeface="ABeZeh" pitchFamily="2" charset="0"/>
                        </a:rPr>
                        <a:t>JUN</a:t>
                      </a:r>
                    </a:p>
                  </a:txBody>
                  <a:tcPr marL="108000" marR="108000" marT="64800" marB="64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61443"/>
                  </a:ext>
                </a:extLst>
              </a:tr>
            </a:tbl>
          </a:graphicData>
        </a:graphic>
      </p:graphicFrame>
      <p:pic>
        <p:nvPicPr>
          <p:cNvPr id="7" name="Afbeelding 16">
            <a:extLst>
              <a:ext uri="{FF2B5EF4-FFF2-40B4-BE49-F238E27FC236}">
                <a16:creationId xmlns:a16="http://schemas.microsoft.com/office/drawing/2014/main" id="{F17C08DD-ADF5-066A-CAC0-E8E7D74D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7725" y="6617262"/>
            <a:ext cx="804656" cy="227691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2520139A-6A55-E672-2D73-D9ED726BFEAF}"/>
              </a:ext>
            </a:extLst>
          </p:cNvPr>
          <p:cNvSpPr txBox="1">
            <a:spLocks/>
          </p:cNvSpPr>
          <p:nvPr/>
        </p:nvSpPr>
        <p:spPr>
          <a:xfrm>
            <a:off x="841635" y="35858"/>
            <a:ext cx="11510022" cy="480059"/>
          </a:xfrm>
          <a:prstGeom prst="rect">
            <a:avLst/>
          </a:prstGeom>
        </p:spPr>
        <p:txBody>
          <a:bodyPr vert="horz" lIns="129326" tIns="64663" rIns="129326" bIns="64663" rtlCol="0" anchor="t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2.° Pr</a:t>
            </a:r>
            <a:r>
              <a:rPr lang="es-ES_tradnl" sz="1800" b="1" dirty="0">
                <a:solidFill>
                  <a:srgbClr val="00B0F0"/>
                </a:solidFill>
                <a:latin typeface="ABeZeh"/>
                <a:ea typeface="ABeZeh" pitchFamily="2" charset="0"/>
              </a:rPr>
              <a:t>og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ramación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			                     	</a:t>
            </a:r>
            <a:r>
              <a:rPr lang="es-ES_tradnl" sz="18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Unidad 6</a:t>
            </a:r>
            <a:r>
              <a:rPr lang="es-ES_tradnl" sz="2400" b="1" dirty="0">
                <a:solidFill>
                  <a:srgbClr val="FF0000"/>
                </a:solidFill>
                <a:latin typeface="ABeZeh"/>
                <a:ea typeface="ABeZeh" pitchFamily="2" charset="0"/>
              </a:rPr>
              <a:t> </a:t>
            </a:r>
            <a:r>
              <a:rPr lang="es-ES_tradnl" sz="2400" b="1" dirty="0">
                <a:solidFill>
                  <a:srgbClr val="009ED0"/>
                </a:solidFill>
                <a:latin typeface="ABeZeh"/>
                <a:ea typeface="ABeZeh" pitchFamily="2" charset="0"/>
              </a:rPr>
              <a:t>                                </a:t>
            </a:r>
            <a:r>
              <a:rPr lang="es-ES" sz="1000" b="1" dirty="0">
                <a:solidFill>
                  <a:srgbClr val="009ED0"/>
                </a:solidFill>
                <a:latin typeface="ABeZeh"/>
              </a:rPr>
              <a:t>Duración: 9-14 sesiones </a:t>
            </a:r>
            <a:endParaRPr lang="es-ES_tradnl" sz="1000" b="1" dirty="0">
              <a:solidFill>
                <a:srgbClr val="009ED0"/>
              </a:solidFill>
              <a:latin typeface="ABeZeh"/>
            </a:endParaRPr>
          </a:p>
        </p:txBody>
      </p:sp>
    </p:spTree>
    <p:extLst>
      <p:ext uri="{BB962C8B-B14F-4D97-AF65-F5344CB8AC3E}">
        <p14:creationId xmlns:p14="http://schemas.microsoft.com/office/powerpoint/2010/main" val="2503345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7EBB4031B73F4589B29962719C5DF5" ma:contentTypeVersion="17" ma:contentTypeDescription="Crear nuevo documento." ma:contentTypeScope="" ma:versionID="832bbea41d5ced11d6f7cf65b8bcd08e">
  <xsd:schema xmlns:xsd="http://www.w3.org/2001/XMLSchema" xmlns:xs="http://www.w3.org/2001/XMLSchema" xmlns:p="http://schemas.microsoft.com/office/2006/metadata/properties" xmlns:ns2="f0ce2327-97fb-4dfc-a980-285cacb0ad39" xmlns:ns3="4df41d69-8cf9-497b-ae8f-b424b063cd22" targetNamespace="http://schemas.microsoft.com/office/2006/metadata/properties" ma:root="true" ma:fieldsID="a4fdee71dfe44027e09985fb67d21b83" ns2:_="" ns3:_="">
    <xsd:import namespace="f0ce2327-97fb-4dfc-a980-285cacb0ad39"/>
    <xsd:import namespace="4df41d69-8cf9-497b-ae8f-b424b063cd2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e2327-97fb-4dfc-a980-285cacb0ad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386b66-05f6-4b58-b0f9-d397fff95a06}" ma:internalName="TaxCatchAll" ma:showField="CatchAllData" ma:web="f0ce2327-97fb-4dfc-a980-285cacb0ad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41d69-8cf9-497b-ae8f-b424b063c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24c5036f-2e3b-404d-80b7-6eb4f916b1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ce2327-97fb-4dfc-a980-285cacb0ad39" xsi:nil="true"/>
    <lcf76f155ced4ddcb4097134ff3c332f xmlns="4df41d69-8cf9-497b-ae8f-b424b063cd22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19E563C-2BF4-493A-8B91-A1A5F9712D2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e2327-97fb-4dfc-a980-285cacb0ad39"/>
    <ds:schemaRef ds:uri="4df41d69-8cf9-497b-ae8f-b424b063c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A3A118F-E7B8-45EA-810E-EE505B6D3F20}">
  <ds:schemaRefs>
    <ds:schemaRef ds:uri="http://schemas.microsoft.com/office/2006/metadata/properties"/>
    <ds:schemaRef ds:uri="http://schemas.microsoft.com/office/infopath/2007/PartnerControls"/>
    <ds:schemaRef ds:uri="f0ce2327-97fb-4dfc-a980-285cacb0ad39"/>
    <ds:schemaRef ds:uri="4df41d69-8cf9-497b-ae8f-b424b063cd22"/>
  </ds:schemaRefs>
</ds:datastoreItem>
</file>

<file path=customXml/itemProps3.xml><?xml version="1.0" encoding="utf-8"?>
<ds:datastoreItem xmlns:ds="http://schemas.openxmlformats.org/officeDocument/2006/customXml" ds:itemID="{935822A8-7615-4788-9176-021FF1D441C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3447</TotalTime>
  <Words>1830</Words>
  <Application>Microsoft Office PowerPoint</Application>
  <PresentationFormat>Panorámica</PresentationFormat>
  <Paragraphs>258</Paragraphs>
  <Slides>6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6" baseType="lpstr">
      <vt:lpstr>MS Mincho</vt:lpstr>
      <vt:lpstr>ABeZeh</vt:lpstr>
      <vt:lpstr>ABeZeh</vt:lpstr>
      <vt:lpstr>Arial</vt:lpstr>
      <vt:lpstr>Calibri</vt:lpstr>
      <vt:lpstr>Calibri Light</vt:lpstr>
      <vt:lpstr>Courier New</vt:lpstr>
      <vt:lpstr>Symbol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Elizaga MaÃ±as</dc:creator>
  <cp:lastModifiedBy>Cristina García Rodríguez</cp:lastModifiedBy>
  <cp:revision>262</cp:revision>
  <dcterms:created xsi:type="dcterms:W3CDTF">2022-06-17T12:01:50Z</dcterms:created>
  <dcterms:modified xsi:type="dcterms:W3CDTF">2025-10-10T06:39:41Z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0x0101004F7EBB4031B73F4589B29962719C5DF5</vt:lpwstr>
  </property>
  <property fmtid="{D5CDD505-2E9C-101B-9397-08002B2CF9AE}" pid="3" name="MediaServiceImageTags">
    <vt:lpwstr/>
  </property>
</Properties>
</file>