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0"/>
  </p:notesMasterIdLst>
  <p:sldIdLst>
    <p:sldId id="260" r:id="rId5"/>
    <p:sldId id="267" r:id="rId6"/>
    <p:sldId id="259" r:id="rId7"/>
    <p:sldId id="257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FFFAEB"/>
    <a:srgbClr val="E7F5FA"/>
    <a:srgbClr val="F2A998"/>
    <a:srgbClr val="FFCCFF"/>
    <a:srgbClr val="F7CBC1"/>
    <a:srgbClr val="FCECE8"/>
    <a:srgbClr val="F513AA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43E72-041C-5A16-B1E0-D09690C05BCB}" v="8" dt="2024-01-03T17:29:15.908"/>
    <p1510:client id="{EDFF7950-D8C3-75D2-4E9F-127C038C0C21}" v="47" dt="2022-08-01T09:07:41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260" autoAdjust="0"/>
  </p:normalViewPr>
  <p:slideViewPr>
    <p:cSldViewPr snapToGrid="0">
      <p:cViewPr varScale="1">
        <p:scale>
          <a:sx n="105" d="100"/>
          <a:sy n="105" d="100"/>
        </p:scale>
        <p:origin x="834" y="144"/>
      </p:cViewPr>
      <p:guideLst>
        <p:guide orient="horz" pos="527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a Saavedra" userId="S::viviana.saavedra@snappet.org::aa95fd6c-3033-4ac3-a8a2-8731ac2a924c" providerId="AD" clId="Web-{EDFF7950-D8C3-75D2-4E9F-127C038C0C21}"/>
    <pc:docChg chg="modSld">
      <pc:chgData name="Viviana Saavedra" userId="S::viviana.saavedra@snappet.org::aa95fd6c-3033-4ac3-a8a2-8731ac2a924c" providerId="AD" clId="Web-{EDFF7950-D8C3-75D2-4E9F-127C038C0C21}" dt="2022-08-01T09:07:40.249" v="43"/>
      <pc:docMkLst>
        <pc:docMk/>
      </pc:docMkLst>
      <pc:sldChg chg="modSp">
        <pc:chgData name="Viviana Saavedra" userId="S::viviana.saavedra@snappet.org::aa95fd6c-3033-4ac3-a8a2-8731ac2a924c" providerId="AD" clId="Web-{EDFF7950-D8C3-75D2-4E9F-127C038C0C21}" dt="2022-08-01T09:07:40.249" v="43"/>
        <pc:sldMkLst>
          <pc:docMk/>
          <pc:sldMk cId="1333967645" sldId="259"/>
        </pc:sldMkLst>
        <pc:graphicFrameChg chg="mod modGraphic">
          <ac:chgData name="Viviana Saavedra" userId="S::viviana.saavedra@snappet.org::aa95fd6c-3033-4ac3-a8a2-8731ac2a924c" providerId="AD" clId="Web-{EDFF7950-D8C3-75D2-4E9F-127C038C0C21}" dt="2022-08-01T09:07:40.249" v="43"/>
          <ac:graphicFrameMkLst>
            <pc:docMk/>
            <pc:sldMk cId="1333967645" sldId="259"/>
            <ac:graphicFrameMk id="2" creationId="{457224D1-104C-F8A9-EB45-2067343875DC}"/>
          </ac:graphicFrameMkLst>
        </pc:graphicFrameChg>
      </pc:sldChg>
    </pc:docChg>
  </pc:docChgLst>
  <pc:docChgLst>
    <pc:chgData name="Ibán Useros Revesado" userId="S::iban.useros@snappet.org::abd66825-fb6e-44f2-9656-96bf8eac36ac" providerId="AD" clId="Web-{C3A43E72-041C-5A16-B1E0-D09690C05BCB}"/>
    <pc:docChg chg="modSld">
      <pc:chgData name="Ibán Useros Revesado" userId="S::iban.useros@snappet.org::abd66825-fb6e-44f2-9656-96bf8eac36ac" providerId="AD" clId="Web-{C3A43E72-041C-5A16-B1E0-D09690C05BCB}" dt="2024-01-03T17:29:15.908" v="3" actId="20577"/>
      <pc:docMkLst>
        <pc:docMk/>
      </pc:docMkLst>
      <pc:sldChg chg="modSp">
        <pc:chgData name="Ibán Useros Revesado" userId="S::iban.useros@snappet.org::abd66825-fb6e-44f2-9656-96bf8eac36ac" providerId="AD" clId="Web-{C3A43E72-041C-5A16-B1E0-D09690C05BCB}" dt="2024-01-03T17:29:15.908" v="3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C3A43E72-041C-5A16-B1E0-D09690C05BCB}" dt="2024-01-03T17:29:15.908" v="3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772127" y="494077"/>
            <a:ext cx="10161270" cy="5364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Esta unidad está compuesta por 4 lecciones en digital y papel, que tienen como propósito desarrollar habilidades para el </a:t>
            </a:r>
            <a:r>
              <a:rPr lang="es-ES" altLang="es-ES" sz="1100" dirty="0">
                <a:ea typeface="MS Mincho"/>
                <a:cs typeface="Arial"/>
              </a:rPr>
              <a:t>razonamiento y la interpretación de datos</a:t>
            </a:r>
            <a:r>
              <a:rPr lang="es-ES" sz="1100" dirty="0">
                <a:ea typeface="Times New Roman" panose="02020603050405020304" pitchFamily="18" charset="0"/>
                <a:cs typeface="Arial"/>
              </a:rPr>
              <a:t>.</a:t>
            </a: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que implican la valoración crítica y la toma de decisiones a partir de información estadística.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dificultades que presente el 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solidFill>
                  <a:srgbClr val="FF0000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95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4</a:t>
            </a:r>
            <a:r>
              <a:rPr lang="es-ES" sz="950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lecciones curriculares</a:t>
            </a:r>
            <a:endParaRPr lang="es-ES" sz="1100" dirty="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Adaptativo (solo en digital)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 de unidades (solo en digital)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 de aula</a:t>
            </a:r>
            <a:b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9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Tablas de recuento, portapapeles, estuches, gomas, sacapuntas, lápices, rotuladores, folios de colores y notas adhesivas.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000" dirty="0"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 (solo en digital).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Actividades resueltas (en papel y en digital).</a:t>
            </a:r>
            <a:endParaRPr lang="es-ES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000" dirty="0">
                <a:ea typeface="Times New Roman" panose="02020603050405020304" pitchFamily="18" charset="0"/>
                <a:cs typeface="Arial" panose="020B0604020202020204" pitchFamily="34" charset="0"/>
              </a:rPr>
              <a:t>Evaluación </a:t>
            </a:r>
            <a:r>
              <a:rPr lang="es-ES" sz="1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competencial trimestral (solo en digital).</a:t>
            </a:r>
            <a:endParaRPr lang="es-ES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772127" y="156862"/>
            <a:ext cx="9556959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4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8</a:t>
            </a:r>
            <a:endParaRPr lang="es-ES_tradnl" sz="1600" dirty="0">
              <a:solidFill>
                <a:srgbClr val="009ED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/>
        </p:nvGraphicFramePr>
        <p:xfrm>
          <a:off x="1139289" y="1325697"/>
          <a:ext cx="9542032" cy="48072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4611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32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4902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5716"/>
                  </a:ext>
                </a:extLst>
              </a:tr>
              <a:tr h="574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 de evaluación de la Ley</a:t>
                      </a:r>
                    </a:p>
                    <a:p>
                      <a:pPr algn="l"/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7793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5531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4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Unidad papel completa imprimible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34714" y="3205352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51238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35317" y="345207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34713" y="189669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650414" y="2132755"/>
            <a:ext cx="461665" cy="115089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650413" y="4295099"/>
            <a:ext cx="461665" cy="6200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Papel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1DCB286-2204-7CE7-5ED3-0150C1DD0B89}"/>
              </a:ext>
            </a:extLst>
          </p:cNvPr>
          <p:cNvSpPr/>
          <p:nvPr/>
        </p:nvSpPr>
        <p:spPr>
          <a:xfrm>
            <a:off x="7333265" y="4246641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13552C-E09D-20B5-6C18-A08C95E9A0FF}"/>
              </a:ext>
            </a:extLst>
          </p:cNvPr>
          <p:cNvSpPr txBox="1"/>
          <p:nvPr/>
        </p:nvSpPr>
        <p:spPr>
          <a:xfrm>
            <a:off x="7333265" y="4060133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D833229-4350-1A7F-3B16-81AAC4CDD3AE}"/>
              </a:ext>
            </a:extLst>
          </p:cNvPr>
          <p:cNvSpPr/>
          <p:nvPr/>
        </p:nvSpPr>
        <p:spPr>
          <a:xfrm>
            <a:off x="3647689" y="2669566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1267325-1255-4883-8B74-1C316EA00E01}"/>
              </a:ext>
            </a:extLst>
          </p:cNvPr>
          <p:cNvSpPr/>
          <p:nvPr/>
        </p:nvSpPr>
        <p:spPr>
          <a:xfrm>
            <a:off x="3647689" y="430153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A3ED33B-A969-7BDF-9976-FEB5F0AAAAA9}"/>
              </a:ext>
            </a:extLst>
          </p:cNvPr>
          <p:cNvSpPr/>
          <p:nvPr/>
        </p:nvSpPr>
        <p:spPr>
          <a:xfrm>
            <a:off x="3634712" y="492354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FADF771-B46E-E3E5-5381-2D685E137CEC}"/>
              </a:ext>
            </a:extLst>
          </p:cNvPr>
          <p:cNvSpPr/>
          <p:nvPr/>
        </p:nvSpPr>
        <p:spPr>
          <a:xfrm>
            <a:off x="7333265" y="4986757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D70A6C-2567-B022-47BC-E73FB4935B42}"/>
              </a:ext>
            </a:extLst>
          </p:cNvPr>
          <p:cNvSpPr txBox="1"/>
          <p:nvPr/>
        </p:nvSpPr>
        <p:spPr>
          <a:xfrm>
            <a:off x="7333265" y="480024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77A5A9-BBF7-364C-037E-EA618380D15B}"/>
              </a:ext>
            </a:extLst>
          </p:cNvPr>
          <p:cNvSpPr txBox="1"/>
          <p:nvPr/>
        </p:nvSpPr>
        <p:spPr>
          <a:xfrm>
            <a:off x="650414" y="5383389"/>
            <a:ext cx="461665" cy="532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277484"/>
              </p:ext>
            </p:extLst>
          </p:nvPr>
        </p:nvGraphicFramePr>
        <p:xfrm>
          <a:off x="613764" y="836613"/>
          <a:ext cx="10721961" cy="2092567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322707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básicos</a:t>
                      </a:r>
                      <a:endParaRPr lang="es-ES"/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7698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E. </a:t>
                      </a:r>
                      <a:r>
                        <a:rPr lang="es-ES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estocástico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estocástico se orienta hacia el razonamiento y la interpretación de datos y la valoración crítica y la toma de decisiones a partir de información estadística, además de la comprensión y comunicación de fenómenos aleatorios en situaciones de la vida cotidiana.</a:t>
                      </a: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Organización y análisis de datos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1.1.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de reconocimiento de los principales elementos y extracción de la información relevante de gráficos estadísticos sencillos de la vida cotidiana (pictogramas, gráficas de barras...).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 1.2.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Estrategias sencillas para la recogida, clasificación y recuento de datos cualitativos y cuantitativos en muestras pequeñas.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922825"/>
                  </a:ext>
                </a:extLst>
              </a:tr>
            </a:tbl>
          </a:graphicData>
        </a:graphic>
      </p:graphicFrame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095075"/>
              </p:ext>
            </p:extLst>
          </p:nvPr>
        </p:nvGraphicFramePr>
        <p:xfrm>
          <a:off x="704168" y="813068"/>
          <a:ext cx="10783664" cy="3102164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18009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--competencias clave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Matemáticas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168777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b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Interpretar problemas de la vida cotidiana proporcionando una representación matemática de los mismos mediante conceptos, herramientas y estrategias para analizar la información más relevante.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1.1. Comprender </a:t>
                      </a:r>
                      <a:r>
                        <a:rPr lang="es-ES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las preguntas planteadas a través de diferentes estrategias o herramientas, reconociendo la información contenida en problemas de la vida cotidiana.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rgbClr val="333333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1.2. Proporcionar ejemplos de representaciones de situaciones problematizadas sencillas, con recursos manipulativos y gráficos que ayuden en la resolución de un problema de la vida cotidiana.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000" b="0" i="0" u="none" strike="noStrike" kern="1200" dirty="0">
                        <a:solidFill>
                          <a:srgbClr val="333333"/>
                        </a:solidFill>
                        <a:effectLst/>
                        <a:latin typeface="abezeh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28287"/>
                  </a:ext>
                </a:extLst>
              </a:tr>
              <a:tr h="122463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 Reconocer lenguaje matemático sencillo presente en la vida cotidiana, adquiriendo vocabulario específico básico.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99456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55" y="6439427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172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Competencias y Criterios de evaluación de la Ley LOMLOE que se trabajan en la unidad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46071"/>
              </p:ext>
            </p:extLst>
          </p:nvPr>
        </p:nvGraphicFramePr>
        <p:xfrm>
          <a:off x="270955" y="1073632"/>
          <a:ext cx="10355817" cy="3373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417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3392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890337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372979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529525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682906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215190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8.1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Completar una tabla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399. Elaborar una tabla.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E.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954. 1.2. Producir representaciones matemáticas para la resolución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de una situación problematizada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1.2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conceptos, herramientas 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n-GB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8.2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Interpretar gráficos de barras sencillos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394. Leer e interpretar gráficos de barras sencillos.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E. 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953. 1.1. Interpretar situaciones cotidianas, comprendiendo las preguntas y planteando estrategias.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9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1.1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conceptos....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kumimoji="0" lang="es-E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endParaRPr kumimoji="0" lang="pl-PL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8.3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Pictogramas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767. Leer pictogramas sencillos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E. 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6. Comunicar y representar, de forma individual y colectiva, conceptos, procedimientos y resultados matemáticos…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8.4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Realizar cálculos a partir de gráficos y tablas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394. Leer e interpretar gráficos de barras sencillos.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E. 1. Organización y análisis</a:t>
                      </a:r>
                      <a:r>
                        <a:rPr lang="es-ES" sz="900" u="none" strike="noStrike" baseline="0" dirty="0">
                          <a:effectLst/>
                        </a:rPr>
                        <a:t> de datos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E. 1.1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954. 1.2. Producir representaciones matemáticas para la resolución</a:t>
                      </a:r>
                      <a:r>
                        <a:rPr lang="es-ES" sz="900" u="none" strike="noStrike" baseline="0" dirty="0">
                          <a:effectLst/>
                          <a:latin typeface="+mn-lt"/>
                        </a:rPr>
                        <a:t> de una situación problematizada</a:t>
                      </a:r>
                      <a:r>
                        <a:rPr lang="es-ES" sz="900" u="none" strike="noStrike" dirty="0">
                          <a:effectLst/>
                          <a:latin typeface="+mn-lt"/>
                        </a:rPr>
                        <a:t>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C.E. 1.2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Interpretar problemas de la vida cotidiana proporcionando una representación matemática de los mismos mediante conceptos, herramientas 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STEM1, STEM2, STEM4, CD2, CPSAA5, CE1, CE3, CCEC4</a:t>
                      </a:r>
                      <a:r>
                        <a:rPr lang="en-GB" sz="8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631798"/>
              </p:ext>
            </p:extLst>
          </p:nvPr>
        </p:nvGraphicFramePr>
        <p:xfrm>
          <a:off x="2039364" y="776395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sp>
        <p:nvSpPr>
          <p:cNvPr id="6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32491" y="268230"/>
            <a:ext cx="10721339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8 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BeZeh" pitchFamily="2" charset="0"/>
                <a:ea typeface="ABeZeh" pitchFamily="2" charset="0"/>
                <a:cs typeface="+mn-cs"/>
              </a:rPr>
              <a:t>: </a:t>
            </a:r>
            <a:r>
              <a:rPr kumimoji="0" lang="es-ES" sz="1000" b="1" i="0" u="none" strike="noStrike" kern="1200" cap="none" spc="0" normalizeH="0" baseline="0" noProof="0" dirty="0">
                <a:ln>
                  <a:noFill/>
                </a:ln>
                <a:solidFill>
                  <a:srgbClr val="009ED0"/>
                </a:solidFill>
                <a:effectLst/>
                <a:uLnTx/>
                <a:uFillTx/>
                <a:latin typeface="ABeZeh"/>
                <a:ea typeface="ABeZeh" pitchFamily="2" charset="0"/>
                <a:cs typeface="+mn-cs"/>
              </a:rPr>
              <a:t>4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-7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BeZeh" pitchFamily="2" charset="0"/>
              <a:ea typeface="ABeZeh" pitchFamily="2" charset="0"/>
              <a:cs typeface="+mn-cs"/>
            </a:endParaRPr>
          </a:p>
        </p:txBody>
      </p:sp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422" y="6714281"/>
            <a:ext cx="804656" cy="22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366D95-7B7B-4355-ACAF-FBE1A8BC2C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8C0B33-1537-48A1-8317-F089D3F8E5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A0E2A9-91CA-44B9-B651-B8B22A192F1E}">
  <ds:schemaRefs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4df41d69-8cf9-497b-ae8f-b424b063cd22"/>
    <ds:schemaRef ds:uri="f0ce2327-97fb-4dfc-a980-285cacb0ad39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2218</TotalTime>
  <Words>1092</Words>
  <Application>Microsoft Office PowerPoint</Application>
  <PresentationFormat>Panorámica</PresentationFormat>
  <Paragraphs>168</Paragraphs>
  <Slides>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5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Cristina García Rodríguez</cp:lastModifiedBy>
  <cp:revision>91</cp:revision>
  <dcterms:created xsi:type="dcterms:W3CDTF">2022-06-17T12:01:50Z</dcterms:created>
  <dcterms:modified xsi:type="dcterms:W3CDTF">2025-10-10T06:39:59Z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